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4"/>
  </p:sldMasterIdLst>
  <p:notesMasterIdLst>
    <p:notesMasterId r:id="rId33"/>
  </p:notesMasterIdLst>
  <p:sldIdLst>
    <p:sldId id="256" r:id="rId5"/>
    <p:sldId id="259" r:id="rId6"/>
    <p:sldId id="260" r:id="rId7"/>
    <p:sldId id="261" r:id="rId8"/>
    <p:sldId id="262" r:id="rId9"/>
    <p:sldId id="263" r:id="rId10"/>
    <p:sldId id="264" r:id="rId11"/>
    <p:sldId id="265" r:id="rId12"/>
    <p:sldId id="291" r:id="rId13"/>
    <p:sldId id="292" r:id="rId14"/>
    <p:sldId id="293" r:id="rId15"/>
    <p:sldId id="266" r:id="rId16"/>
    <p:sldId id="267" r:id="rId17"/>
    <p:sldId id="268" r:id="rId18"/>
    <p:sldId id="269" r:id="rId19"/>
    <p:sldId id="270" r:id="rId20"/>
    <p:sldId id="272" r:id="rId21"/>
    <p:sldId id="273" r:id="rId22"/>
    <p:sldId id="274" r:id="rId23"/>
    <p:sldId id="275" r:id="rId24"/>
    <p:sldId id="276" r:id="rId25"/>
    <p:sldId id="277" r:id="rId26"/>
    <p:sldId id="278" r:id="rId27"/>
    <p:sldId id="279" r:id="rId28"/>
    <p:sldId id="280" r:id="rId29"/>
    <p:sldId id="281" r:id="rId30"/>
    <p:sldId id="283" r:id="rId31"/>
    <p:sldId id="294" r:id="rId32"/>
  </p:sldIdLst>
  <p:sldSz cx="9144000" cy="5143500" type="screen16x9"/>
  <p:notesSz cx="6858000" cy="9144000"/>
  <p:embeddedFontLst>
    <p:embeddedFont>
      <p:font typeface="Cambria Math" panose="02040503050406030204" pitchFamily="18" charset="0"/>
      <p:regular r:id="rId34"/>
    </p:embeddedFont>
    <p:embeddedFont>
      <p:font typeface="Nunito" pitchFamily="2" charset="0"/>
      <p:regular r:id="rId35"/>
      <p:bold r:id="rId36"/>
      <p:italic r:id="rId37"/>
      <p:boldItalic r:id="rId38"/>
    </p:embeddedFont>
    <p:embeddedFont>
      <p:font typeface="Nunito Sans SemiBold" pitchFamily="2" charset="0"/>
      <p:regular r:id="rId39"/>
      <p:bold r:id="rId40"/>
      <p:italic r:id="rId41"/>
      <p:boldItalic r:id="rId42"/>
    </p:embeddedFont>
    <p:embeddedFont>
      <p:font typeface="SassoonPrimaryInfant" pitchFamily="2" charset="0"/>
      <p:regular r:id="rId43"/>
      <p:bold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6A266B-3CC9-4617-82FB-3939D64353FB}" v="16" dt="2026-03-17T14:27:25.1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66" d="100"/>
          <a:sy n="66" d="100"/>
        </p:scale>
        <p:origin x="0" y="0"/>
      </p:cViewPr>
      <p:guideLst/>
    </p:cSldViewPr>
  </p:slide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6.fntdata"/><Relationship Id="rId21" Type="http://schemas.openxmlformats.org/officeDocument/2006/relationships/slide" Target="slides/slide17.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3.fntdata"/><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zzie Dyer" userId="01817c05-563c-4211-a815-c520ea596d47" providerId="ADAL" clId="{6875310A-3ED8-40CD-BF81-DBEA21061169}"/>
    <pc:docChg chg="modSld">
      <pc:chgData name="Izzie Dyer" userId="01817c05-563c-4211-a815-c520ea596d47" providerId="ADAL" clId="{6875310A-3ED8-40CD-BF81-DBEA21061169}" dt="2026-03-17T14:27:25.142" v="17" actId="20577"/>
      <pc:docMkLst>
        <pc:docMk/>
      </pc:docMkLst>
      <pc:sldChg chg="modSp mod">
        <pc:chgData name="Izzie Dyer" userId="01817c05-563c-4211-a815-c520ea596d47" providerId="ADAL" clId="{6875310A-3ED8-40CD-BF81-DBEA21061169}" dt="2026-03-17T14:26:54.898" v="1" actId="20577"/>
        <pc:sldMkLst>
          <pc:docMk/>
          <pc:sldMk cId="0" sldId="256"/>
        </pc:sldMkLst>
        <pc:spChg chg="mod">
          <ac:chgData name="Izzie Dyer" userId="01817c05-563c-4211-a815-c520ea596d47" providerId="ADAL" clId="{6875310A-3ED8-40CD-BF81-DBEA21061169}" dt="2026-03-17T14:26:54.898" v="1" actId="20577"/>
          <ac:spMkLst>
            <pc:docMk/>
            <pc:sldMk cId="0" sldId="256"/>
            <ac:spMk id="116" creationId="{00000000-0000-0000-0000-000000000000}"/>
          </ac:spMkLst>
        </pc:spChg>
      </pc:sldChg>
      <pc:sldChg chg="modSp modAnim">
        <pc:chgData name="Izzie Dyer" userId="01817c05-563c-4211-a815-c520ea596d47" providerId="ADAL" clId="{6875310A-3ED8-40CD-BF81-DBEA21061169}" dt="2026-03-17T14:27:25.142" v="17" actId="20577"/>
        <pc:sldMkLst>
          <pc:docMk/>
          <pc:sldMk cId="2009406881" sldId="259"/>
        </pc:sldMkLst>
        <pc:spChg chg="mod">
          <ac:chgData name="Izzie Dyer" userId="01817c05-563c-4211-a815-c520ea596d47" providerId="ADAL" clId="{6875310A-3ED8-40CD-BF81-DBEA21061169}" dt="2026-03-17T14:27:25.142" v="17" actId="20577"/>
          <ac:spMkLst>
            <pc:docMk/>
            <pc:sldMk cId="2009406881" sldId="259"/>
            <ac:spMk id="3" creationId="{56103980-1C0A-42FB-A6A8-22E664322B67}"/>
          </ac:spMkLst>
        </pc:spChg>
      </pc:sldChg>
    </pc:docChg>
  </pc:docChgLst>
  <pc:docChgLst>
    <pc:chgData name="Izzie Dyer" userId="01817c05-563c-4211-a815-c520ea596d47" providerId="ADAL" clId="{D7008609-BB0E-4022-A651-0E7692EB5258}"/>
    <pc:docChg chg="modSld">
      <pc:chgData name="Izzie Dyer" userId="01817c05-563c-4211-a815-c520ea596d47" providerId="ADAL" clId="{D7008609-BB0E-4022-A651-0E7692EB5258}" dt="2026-03-04T21:19:27.468" v="11" actId="20577"/>
      <pc:docMkLst>
        <pc:docMk/>
      </pc:docMkLst>
      <pc:sldChg chg="modSp">
        <pc:chgData name="Izzie Dyer" userId="01817c05-563c-4211-a815-c520ea596d47" providerId="ADAL" clId="{D7008609-BB0E-4022-A651-0E7692EB5258}" dt="2026-03-04T21:15:55.523" v="5" actId="20577"/>
        <pc:sldMkLst>
          <pc:docMk/>
          <pc:sldMk cId="4105212586" sldId="263"/>
        </pc:sldMkLst>
        <pc:spChg chg="mod">
          <ac:chgData name="Izzie Dyer" userId="01817c05-563c-4211-a815-c520ea596d47" providerId="ADAL" clId="{D7008609-BB0E-4022-A651-0E7692EB5258}" dt="2026-03-04T21:15:55.523" v="5" actId="20577"/>
          <ac:spMkLst>
            <pc:docMk/>
            <pc:sldMk cId="4105212586" sldId="263"/>
            <ac:spMk id="3" creationId="{A0C704FD-CCA7-4A19-AB0F-1FE779016FE4}"/>
          </ac:spMkLst>
        </pc:spChg>
      </pc:sldChg>
      <pc:sldChg chg="modSp">
        <pc:chgData name="Izzie Dyer" userId="01817c05-563c-4211-a815-c520ea596d47" providerId="ADAL" clId="{D7008609-BB0E-4022-A651-0E7692EB5258}" dt="2026-03-04T21:18:19.928" v="6" actId="20577"/>
        <pc:sldMkLst>
          <pc:docMk/>
          <pc:sldMk cId="2681730264" sldId="281"/>
        </pc:sldMkLst>
        <pc:spChg chg="mod">
          <ac:chgData name="Izzie Dyer" userId="01817c05-563c-4211-a815-c520ea596d47" providerId="ADAL" clId="{D7008609-BB0E-4022-A651-0E7692EB5258}" dt="2026-03-04T21:18:19.928" v="6" actId="20577"/>
          <ac:spMkLst>
            <pc:docMk/>
            <pc:sldMk cId="2681730264" sldId="281"/>
            <ac:spMk id="3" creationId="{85A2505B-3844-4AD7-B2E2-D185A589BEE8}"/>
          </ac:spMkLst>
        </pc:spChg>
      </pc:sldChg>
      <pc:sldChg chg="modSp mod">
        <pc:chgData name="Izzie Dyer" userId="01817c05-563c-4211-a815-c520ea596d47" providerId="ADAL" clId="{D7008609-BB0E-4022-A651-0E7692EB5258}" dt="2026-03-04T21:19:27.468" v="11" actId="20577"/>
        <pc:sldMkLst>
          <pc:docMk/>
          <pc:sldMk cId="0" sldId="294"/>
        </pc:sldMkLst>
        <pc:spChg chg="mod">
          <ac:chgData name="Izzie Dyer" userId="01817c05-563c-4211-a815-c520ea596d47" providerId="ADAL" clId="{D7008609-BB0E-4022-A651-0E7692EB5258}" dt="2026-03-04T21:19:16.473" v="8" actId="20577"/>
          <ac:spMkLst>
            <pc:docMk/>
            <pc:sldMk cId="0" sldId="294"/>
            <ac:spMk id="8" creationId="{8E2199F1-CD69-BEB7-072E-4A5CC10A6926}"/>
          </ac:spMkLst>
        </pc:spChg>
        <pc:spChg chg="mod">
          <ac:chgData name="Izzie Dyer" userId="01817c05-563c-4211-a815-c520ea596d47" providerId="ADAL" clId="{D7008609-BB0E-4022-A651-0E7692EB5258}" dt="2026-03-04T21:19:21.644" v="9" actId="20577"/>
          <ac:spMkLst>
            <pc:docMk/>
            <pc:sldMk cId="0" sldId="294"/>
            <ac:spMk id="10" creationId="{3FE6F71D-7C14-0B9C-ADD1-ABD344D6EC4F}"/>
          </ac:spMkLst>
        </pc:spChg>
        <pc:spChg chg="mod">
          <ac:chgData name="Izzie Dyer" userId="01817c05-563c-4211-a815-c520ea596d47" providerId="ADAL" clId="{D7008609-BB0E-4022-A651-0E7692EB5258}" dt="2026-03-04T21:19:24.773" v="10" actId="20577"/>
          <ac:spMkLst>
            <pc:docMk/>
            <pc:sldMk cId="0" sldId="294"/>
            <ac:spMk id="13" creationId="{A6065EF5-E6CA-8D11-087B-6F27EB8F460D}"/>
          </ac:spMkLst>
        </pc:spChg>
        <pc:spChg chg="mod">
          <ac:chgData name="Izzie Dyer" userId="01817c05-563c-4211-a815-c520ea596d47" providerId="ADAL" clId="{D7008609-BB0E-4022-A651-0E7692EB5258}" dt="2026-03-04T21:19:27.468" v="11" actId="20577"/>
          <ac:spMkLst>
            <pc:docMk/>
            <pc:sldMk cId="0" sldId="294"/>
            <ac:spMk id="16" creationId="{BEF1EB9A-E21B-8FE9-C975-9CF5F174896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Note that there are no science assessments this academic year (including sampling tests).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 DfE Key Stage 2 access arrangements guidance (https://assets.publishing.service.gov.uk/government/uploads/system/uploads/attachment_data/file/1024558/2022_key_stage_2_access_arrangements_guidance.pdf) give more details on this, including which arrangements need prior permission. </a:t>
            </a:r>
          </a:p>
          <a:p>
            <a:pPr marL="158750" indent="0">
              <a:buNone/>
            </a:pPr>
            <a:r>
              <a:rPr lang="en-GB"/>
              <a:t>It should be noted that there are cases when pupils can have access to multiple arrangements (e.g. addition time and a scribe). These are detailed in the above document. </a:t>
            </a:r>
          </a:p>
          <a:p>
            <a:pPr marL="158750" indent="0">
              <a:buNone/>
            </a:pPr>
            <a:r>
              <a:rPr lang="en-GB"/>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There is no separate test that would indicate a pupil is working above the national standard.</a:t>
            </a:r>
          </a:p>
          <a:p>
            <a:pPr marL="158750" indent="0">
              <a:buNone/>
            </a:pPr>
            <a:r>
              <a:rPr lang="en-GB"/>
              <a:t>A scaled score of less than 99 would indicate a pupil is working below the national standard. </a:t>
            </a:r>
          </a:p>
          <a:p>
            <a:pPr marL="158750" indent="0">
              <a:buNone/>
            </a:pPr>
            <a:r>
              <a:rPr lang="en-GB"/>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 question types include:</a:t>
            </a:r>
          </a:p>
          <a:p>
            <a:pPr marL="457200" indent="-298450">
              <a:buFontTx/>
              <a:buChar char="-"/>
            </a:pPr>
            <a:r>
              <a:rPr lang="en-GB"/>
              <a:t>Circling</a:t>
            </a:r>
          </a:p>
          <a:p>
            <a:pPr marL="457200" indent="-298450">
              <a:buFontTx/>
              <a:buChar char="-"/>
            </a:pPr>
            <a:r>
              <a:rPr lang="en-GB"/>
              <a:t>Drawing lines to connect</a:t>
            </a:r>
          </a:p>
          <a:p>
            <a:pPr marL="457200" indent="-298450">
              <a:buFontTx/>
              <a:buChar char="-"/>
            </a:pPr>
            <a:r>
              <a:rPr lang="en-GB"/>
              <a:t>Multiple choice questions (including ticking tables)</a:t>
            </a:r>
          </a:p>
          <a:p>
            <a:pPr marL="457200" indent="-298450">
              <a:buFontTx/>
              <a:buChar char="-"/>
            </a:pPr>
            <a:r>
              <a:rPr lang="en-GB"/>
              <a:t>One-word answers</a:t>
            </a:r>
          </a:p>
          <a:p>
            <a:pPr marL="457200" indent="-298450">
              <a:buFontTx/>
              <a:buChar char="-"/>
            </a:pPr>
            <a:r>
              <a:rPr lang="en-GB"/>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For questions 8 and 34,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Shape 191"/>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2" name="Shape 192"/>
          <p:cNvSpPr txBox="1">
            <a:spLocks noGrp="1"/>
          </p:cNvSpPr>
          <p:nvPr>
            <p:ph type="body" idx="1"/>
          </p:nvPr>
        </p:nvSpPr>
        <p:spPr>
          <a:xfrm>
            <a:off x="906357" y="4715603"/>
            <a:ext cx="4984962" cy="4467120"/>
          </a:xfrm>
          <a:prstGeom prst="rect">
            <a:avLst/>
          </a:prstGeom>
        </p:spPr>
        <p:txBody>
          <a:bodyPr lIns="91425" tIns="91425" rIns="91425" bIns="91425" anchor="t" anchorCtr="0">
            <a:noAutofit/>
          </a:bodyPr>
          <a:lstStyle/>
          <a:p>
            <a:pPr lvl="0">
              <a:spcBef>
                <a:spcPts val="0"/>
              </a:spcBef>
              <a:buNone/>
            </a:pPr>
            <a:endParaRPr/>
          </a:p>
        </p:txBody>
      </p:sp>
      <p:sp>
        <p:nvSpPr>
          <p:cNvPr id="193" name="Shape 193"/>
          <p:cNvSpPr txBox="1">
            <a:spLocks noGrp="1"/>
          </p:cNvSpPr>
          <p:nvPr>
            <p:ph type="sldNum" idx="12"/>
          </p:nvPr>
        </p:nvSpPr>
        <p:spPr>
          <a:xfrm>
            <a:off x="3852016" y="9429568"/>
            <a:ext cx="2945659" cy="497171"/>
          </a:xfrm>
          <a:prstGeom prst="rect">
            <a:avLst/>
          </a:prstGeom>
        </p:spPr>
        <p:txBody>
          <a:bodyPr lIns="91425" tIns="45700" rIns="91425" bIns="45700" anchor="b" anchorCtr="0">
            <a:noAutofit/>
          </a:bodyPr>
          <a:lstStyle/>
          <a:p>
            <a:pPr lvl="0">
              <a:spcBef>
                <a:spcPts val="0"/>
              </a:spcBef>
              <a:buClr>
                <a:srgbClr val="000000"/>
              </a:buClr>
              <a:buSzPct val="25000"/>
              <a:buFont typeface="Times New Roman"/>
              <a:buNone/>
            </a:pPr>
            <a:fld id="{00000000-1234-1234-1234-123412341234}" type="slidenum">
              <a:rPr lang="en-US"/>
              <a:t>9</a:t>
            </a:fld>
            <a:endParaRPr lang="en-US"/>
          </a:p>
        </p:txBody>
      </p:sp>
    </p:spTree>
    <p:extLst>
      <p:ext uri="{BB962C8B-B14F-4D97-AF65-F5344CB8AC3E}">
        <p14:creationId xmlns:p14="http://schemas.microsoft.com/office/powerpoint/2010/main" val="3150435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1" name="Shape 201"/>
          <p:cNvSpPr txBox="1">
            <a:spLocks noGrp="1"/>
          </p:cNvSpPr>
          <p:nvPr>
            <p:ph type="body" idx="1"/>
          </p:nvPr>
        </p:nvSpPr>
        <p:spPr>
          <a:xfrm>
            <a:off x="906357" y="4715603"/>
            <a:ext cx="4984962" cy="4467120"/>
          </a:xfrm>
          <a:prstGeom prst="rect">
            <a:avLst/>
          </a:prstGeom>
        </p:spPr>
        <p:txBody>
          <a:bodyPr lIns="91425" tIns="91425" rIns="91425" bIns="91425" anchor="t" anchorCtr="0">
            <a:noAutofit/>
          </a:bodyPr>
          <a:lstStyle/>
          <a:p>
            <a:pPr lvl="0">
              <a:spcBef>
                <a:spcPts val="0"/>
              </a:spcBef>
              <a:buNone/>
            </a:pPr>
            <a:endParaRPr/>
          </a:p>
        </p:txBody>
      </p:sp>
      <p:sp>
        <p:nvSpPr>
          <p:cNvPr id="202" name="Shape 202"/>
          <p:cNvSpPr txBox="1">
            <a:spLocks noGrp="1"/>
          </p:cNvSpPr>
          <p:nvPr>
            <p:ph type="sldNum" idx="12"/>
          </p:nvPr>
        </p:nvSpPr>
        <p:spPr>
          <a:xfrm>
            <a:off x="3852016" y="9429568"/>
            <a:ext cx="2945659" cy="497171"/>
          </a:xfrm>
          <a:prstGeom prst="rect">
            <a:avLst/>
          </a:prstGeom>
        </p:spPr>
        <p:txBody>
          <a:bodyPr lIns="91425" tIns="45700" rIns="91425" bIns="45700" anchor="b" anchorCtr="0">
            <a:noAutofit/>
          </a:bodyPr>
          <a:lstStyle/>
          <a:p>
            <a:pPr lvl="0">
              <a:spcBef>
                <a:spcPts val="0"/>
              </a:spcBef>
              <a:buClr>
                <a:srgbClr val="000000"/>
              </a:buClr>
              <a:buSzPct val="25000"/>
              <a:buFont typeface="Times New Roman"/>
              <a:buNone/>
            </a:pPr>
            <a:fld id="{00000000-1234-1234-1234-123412341234}" type="slidenum">
              <a:rPr lang="en-US"/>
              <a:t>10</a:t>
            </a:fld>
            <a:endParaRPr lang="en-US"/>
          </a:p>
        </p:txBody>
      </p:sp>
    </p:spTree>
    <p:extLst>
      <p:ext uri="{BB962C8B-B14F-4D97-AF65-F5344CB8AC3E}">
        <p14:creationId xmlns:p14="http://schemas.microsoft.com/office/powerpoint/2010/main" val="39127212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906357" y="4715603"/>
            <a:ext cx="4984962" cy="4467120"/>
          </a:xfrm>
          <a:prstGeom prst="rect">
            <a:avLst/>
          </a:prstGeom>
        </p:spPr>
        <p:txBody>
          <a:bodyPr lIns="91425" tIns="91425" rIns="91425" bIns="91425" anchor="t" anchorCtr="0">
            <a:noAutofit/>
          </a:bodyPr>
          <a:lstStyle/>
          <a:p>
            <a:pPr lvl="0">
              <a:spcBef>
                <a:spcPts val="0"/>
              </a:spcBef>
              <a:buNone/>
            </a:pPr>
            <a:endParaRPr/>
          </a:p>
        </p:txBody>
      </p:sp>
      <p:sp>
        <p:nvSpPr>
          <p:cNvPr id="210" name="Shape 210"/>
          <p:cNvSpPr txBox="1">
            <a:spLocks noGrp="1"/>
          </p:cNvSpPr>
          <p:nvPr>
            <p:ph type="sldNum" idx="12"/>
          </p:nvPr>
        </p:nvSpPr>
        <p:spPr>
          <a:xfrm>
            <a:off x="3852016" y="9429568"/>
            <a:ext cx="2945659" cy="497171"/>
          </a:xfrm>
          <a:prstGeom prst="rect">
            <a:avLst/>
          </a:prstGeom>
        </p:spPr>
        <p:txBody>
          <a:bodyPr lIns="91425" tIns="45700" rIns="91425" bIns="45700" anchor="b" anchorCtr="0">
            <a:noAutofit/>
          </a:bodyPr>
          <a:lstStyle/>
          <a:p>
            <a:pPr lvl="0">
              <a:spcBef>
                <a:spcPts val="0"/>
              </a:spcBef>
              <a:buClr>
                <a:srgbClr val="000000"/>
              </a:buClr>
              <a:buSzPct val="25000"/>
              <a:buFont typeface="Times New Roman"/>
              <a:buNone/>
            </a:pPr>
            <a:fld id="{00000000-1234-1234-1234-123412341234}" type="slidenum">
              <a:rPr lang="en-US"/>
              <a:t>11</a:t>
            </a:fld>
            <a:endParaRPr lang="en-US"/>
          </a:p>
        </p:txBody>
      </p:sp>
    </p:spTree>
    <p:extLst>
      <p:ext uri="{BB962C8B-B14F-4D97-AF65-F5344CB8AC3E}">
        <p14:creationId xmlns:p14="http://schemas.microsoft.com/office/powerpoint/2010/main" val="20570588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There is a spelling script that accompanies this. Example:</a:t>
            </a:r>
          </a:p>
          <a:p>
            <a:pPr marL="158750" indent="0">
              <a:buNone/>
            </a:pPr>
            <a:r>
              <a:rPr lang="en-GB"/>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Question styles include: </a:t>
            </a:r>
          </a:p>
          <a:p>
            <a:pPr marL="457200" indent="-298450">
              <a:buFontTx/>
              <a:buChar char="-"/>
            </a:pPr>
            <a:r>
              <a:rPr lang="en-GB"/>
              <a:t>Multiple choice questions</a:t>
            </a:r>
          </a:p>
          <a:p>
            <a:pPr marL="457200" indent="-298450">
              <a:buFontTx/>
              <a:buChar char="-"/>
            </a:pPr>
            <a:r>
              <a:rPr lang="en-GB"/>
              <a:t>One-word answers</a:t>
            </a:r>
          </a:p>
          <a:p>
            <a:pPr marL="457200" indent="-298450">
              <a:buFontTx/>
              <a:buChar char="-"/>
            </a:pPr>
            <a:r>
              <a:rPr lang="en-GB"/>
              <a:t>Short answer questions</a:t>
            </a:r>
          </a:p>
          <a:p>
            <a:pPr marL="457200" indent="-298450">
              <a:buFontTx/>
              <a:buChar char="-"/>
            </a:pPr>
            <a:r>
              <a:rPr lang="en-GB"/>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2983225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This question is based on the whole text (2 pages). </a:t>
            </a:r>
          </a:p>
        </p:txBody>
      </p:sp>
    </p:spTree>
    <p:extLst>
      <p:ext uri="{BB962C8B-B14F-4D97-AF65-F5344CB8AC3E}">
        <p14:creationId xmlns:p14="http://schemas.microsoft.com/office/powerpoint/2010/main" val="12848163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Identify that there are some questions that have 2 marks and some that have 1. If the answer to this question is wrong, children could still get a mark for a correct method containing an error. </a:t>
            </a:r>
          </a:p>
        </p:txBody>
      </p:sp>
    </p:spTree>
    <p:extLst>
      <p:ext uri="{BB962C8B-B14F-4D97-AF65-F5344CB8AC3E}">
        <p14:creationId xmlns:p14="http://schemas.microsoft.com/office/powerpoint/2010/main" val="23542371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These are examples of how children could solve the calculations. There are some that could/ should be solved mentally as it is far quicker that way (40 marks in 30 minutes does not allow for 1 minute + per mark). </a:t>
            </a:r>
          </a:p>
          <a:p>
            <a:pPr marL="158750" indent="0">
              <a:buNone/>
            </a:pPr>
            <a:r>
              <a:rPr lang="en-GB"/>
              <a:t>Answers should always be given in their simplest form unless stated otherwise (e.g. for question 11, 20 + 2 would not be accepted as a correct answer).</a:t>
            </a:r>
          </a:p>
        </p:txBody>
      </p:sp>
    </p:spTree>
    <p:extLst>
      <p:ext uri="{BB962C8B-B14F-4D97-AF65-F5344CB8AC3E}">
        <p14:creationId xmlns:p14="http://schemas.microsoft.com/office/powerpoint/2010/main" val="25720462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2719049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In general, the questions get progressively harder throughout the paper. As this is the case, it is not unusual for children to be unable to complete the entire paper in the given time. Maths Paper 1 (Arithmetic)</a:t>
            </a:r>
          </a:p>
        </p:txBody>
      </p:sp>
    </p:spTree>
    <p:extLst>
      <p:ext uri="{BB962C8B-B14F-4D97-AF65-F5344CB8AC3E}">
        <p14:creationId xmlns:p14="http://schemas.microsoft.com/office/powerpoint/2010/main" val="22667614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3783006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This question is an example where pupils will need to justify their answer. </a:t>
            </a:r>
          </a:p>
        </p:txBody>
      </p:sp>
    </p:spTree>
    <p:extLst>
      <p:ext uri="{BB962C8B-B14F-4D97-AF65-F5344CB8AC3E}">
        <p14:creationId xmlns:p14="http://schemas.microsoft.com/office/powerpoint/2010/main" val="2182592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Question 9: Pictograms are part of the Year 3/ 4 curriculum.</a:t>
            </a:r>
          </a:p>
          <a:p>
            <a:pPr marL="158750" indent="0">
              <a:buNone/>
            </a:pPr>
            <a:r>
              <a:rPr lang="en-GB"/>
              <a:t>Question 15: This show that children will need to know how to convert but they do not need to remember the conversion fact.</a:t>
            </a:r>
          </a:p>
        </p:txBody>
      </p:sp>
    </p:spTree>
    <p:extLst>
      <p:ext uri="{BB962C8B-B14F-4D97-AF65-F5344CB8AC3E}">
        <p14:creationId xmlns:p14="http://schemas.microsoft.com/office/powerpoint/2010/main" val="42128180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Shape 12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29" name="Shape 129"/>
          <p:cNvSpPr txBox="1">
            <a:spLocks noGrp="1"/>
          </p:cNvSpPr>
          <p:nvPr>
            <p:ph type="body" idx="1"/>
          </p:nvPr>
        </p:nvSpPr>
        <p:spPr>
          <a:xfrm>
            <a:off x="906357" y="4715602"/>
            <a:ext cx="4984961" cy="4467069"/>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endParaRPr sz="1800" b="0" i="0" u="none" strike="noStrike" cap="none"/>
          </a:p>
        </p:txBody>
      </p:sp>
      <p:sp>
        <p:nvSpPr>
          <p:cNvPr id="130" name="Shape 130"/>
          <p:cNvSpPr txBox="1"/>
          <p:nvPr/>
        </p:nvSpPr>
        <p:spPr>
          <a:xfrm>
            <a:off x="3852016" y="9429569"/>
            <a:ext cx="2945658" cy="497067"/>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Times New Roman"/>
              <a:buNone/>
            </a:pPr>
            <a:fld id="{00000000-1234-1234-1234-123412341234}" type="slidenum">
              <a:rPr lang="en-US" sz="2400" b="0" i="0" u="none">
                <a:solidFill>
                  <a:srgbClr val="000000"/>
                </a:solidFill>
                <a:latin typeface="Times New Roman"/>
                <a:ea typeface="Times New Roman"/>
                <a:cs typeface="Times New Roman"/>
                <a:sym typeface="Times New Roman"/>
              </a:rPr>
              <a:t>28</a:t>
            </a:fld>
            <a:endParaRPr lang="en-US" sz="2400" b="0" i="0" u="none">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7342706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35"/>
        <p:cNvGrpSpPr/>
        <p:nvPr/>
      </p:nvGrpSpPr>
      <p:grpSpPr>
        <a:xfrm>
          <a:off x="0" y="0"/>
          <a:ext cx="0" cy="0"/>
          <a:chOff x="0" y="0"/>
          <a:chExt cx="0" cy="0"/>
        </a:xfrm>
      </p:grpSpPr>
      <p:sp>
        <p:nvSpPr>
          <p:cNvPr id="36" name="Shape 36"/>
          <p:cNvSpPr txBox="1">
            <a:spLocks noGrp="1"/>
          </p:cNvSpPr>
          <p:nvPr>
            <p:ph type="title"/>
          </p:nvPr>
        </p:nvSpPr>
        <p:spPr>
          <a:xfrm>
            <a:off x="1066801" y="285750"/>
            <a:ext cx="7619999" cy="857250"/>
          </a:xfrm>
          <a:prstGeom prst="rect">
            <a:avLst/>
          </a:prstGeom>
          <a:noFill/>
          <a:ln>
            <a:noFill/>
          </a:ln>
        </p:spPr>
        <p:txBody>
          <a:bodyPr lIns="91425" tIns="91425" rIns="91425" bIns="91425" anchor="ctr" anchorCtr="0"/>
          <a:lstStyle>
            <a:lvl1pPr marL="0" marR="0" lvl="0" indent="0" algn="ctr" rtl="0">
              <a:spcBef>
                <a:spcPts val="0"/>
              </a:spcBef>
              <a:spcAft>
                <a:spcPts val="0"/>
              </a:spcAft>
              <a:buNone/>
              <a:defRPr sz="3300" b="0" i="0" u="none" strike="noStrike" cap="none">
                <a:solidFill>
                  <a:schemeClr val="dk2"/>
                </a:solidFill>
                <a:latin typeface="Times New Roman"/>
                <a:ea typeface="Times New Roman"/>
                <a:cs typeface="Times New Roman"/>
                <a:sym typeface="Times New Roman"/>
              </a:defRPr>
            </a:lvl1pPr>
            <a:lvl2pPr marL="0" marR="0" lvl="1" indent="0" algn="ctr" rtl="0">
              <a:spcBef>
                <a:spcPts val="0"/>
              </a:spcBef>
              <a:spcAft>
                <a:spcPts val="0"/>
              </a:spcAft>
              <a:buNone/>
              <a:defRPr sz="3300" b="0" i="0" u="none" strike="noStrike" cap="none">
                <a:solidFill>
                  <a:schemeClr val="dk2"/>
                </a:solidFill>
                <a:latin typeface="Times New Roman"/>
                <a:ea typeface="Times New Roman"/>
                <a:cs typeface="Times New Roman"/>
                <a:sym typeface="Times New Roman"/>
              </a:defRPr>
            </a:lvl2pPr>
            <a:lvl3pPr marL="0" marR="0" lvl="2" indent="0" algn="ctr" rtl="0">
              <a:spcBef>
                <a:spcPts val="0"/>
              </a:spcBef>
              <a:spcAft>
                <a:spcPts val="0"/>
              </a:spcAft>
              <a:buNone/>
              <a:defRPr sz="3300" b="0" i="0" u="none" strike="noStrike" cap="none">
                <a:solidFill>
                  <a:schemeClr val="dk2"/>
                </a:solidFill>
                <a:latin typeface="Times New Roman"/>
                <a:ea typeface="Times New Roman"/>
                <a:cs typeface="Times New Roman"/>
                <a:sym typeface="Times New Roman"/>
              </a:defRPr>
            </a:lvl3pPr>
            <a:lvl4pPr marL="0" marR="0" lvl="3" indent="0" algn="ctr" rtl="0">
              <a:spcBef>
                <a:spcPts val="0"/>
              </a:spcBef>
              <a:spcAft>
                <a:spcPts val="0"/>
              </a:spcAft>
              <a:buNone/>
              <a:defRPr sz="3300" b="0" i="0" u="none" strike="noStrike" cap="none">
                <a:solidFill>
                  <a:schemeClr val="dk2"/>
                </a:solidFill>
                <a:latin typeface="Times New Roman"/>
                <a:ea typeface="Times New Roman"/>
                <a:cs typeface="Times New Roman"/>
                <a:sym typeface="Times New Roman"/>
              </a:defRPr>
            </a:lvl4pPr>
            <a:lvl5pPr marL="0" marR="0" lvl="4" indent="0" algn="ctr" rtl="0">
              <a:spcBef>
                <a:spcPts val="0"/>
              </a:spcBef>
              <a:spcAft>
                <a:spcPts val="0"/>
              </a:spcAft>
              <a:buNone/>
              <a:defRPr sz="3300" b="0" i="0" u="none" strike="noStrike" cap="none">
                <a:solidFill>
                  <a:schemeClr val="dk2"/>
                </a:solidFill>
                <a:latin typeface="Times New Roman"/>
                <a:ea typeface="Times New Roman"/>
                <a:cs typeface="Times New Roman"/>
                <a:sym typeface="Times New Roman"/>
              </a:defRPr>
            </a:lvl5pPr>
            <a:lvl6pPr marL="342900" marR="0" lvl="5" indent="0" algn="ctr" rtl="0">
              <a:spcBef>
                <a:spcPts val="0"/>
              </a:spcBef>
              <a:spcAft>
                <a:spcPts val="0"/>
              </a:spcAft>
              <a:buNone/>
              <a:defRPr sz="3300" b="0" i="0" u="none" strike="noStrike" cap="none">
                <a:solidFill>
                  <a:schemeClr val="dk2"/>
                </a:solidFill>
                <a:latin typeface="Times New Roman"/>
                <a:ea typeface="Times New Roman"/>
                <a:cs typeface="Times New Roman"/>
                <a:sym typeface="Times New Roman"/>
              </a:defRPr>
            </a:lvl6pPr>
            <a:lvl7pPr marL="685800" marR="0" lvl="6" indent="0" algn="ctr" rtl="0">
              <a:spcBef>
                <a:spcPts val="0"/>
              </a:spcBef>
              <a:spcAft>
                <a:spcPts val="0"/>
              </a:spcAft>
              <a:buNone/>
              <a:defRPr sz="3300" b="0" i="0" u="none" strike="noStrike" cap="none">
                <a:solidFill>
                  <a:schemeClr val="dk2"/>
                </a:solidFill>
                <a:latin typeface="Times New Roman"/>
                <a:ea typeface="Times New Roman"/>
                <a:cs typeface="Times New Roman"/>
                <a:sym typeface="Times New Roman"/>
              </a:defRPr>
            </a:lvl7pPr>
            <a:lvl8pPr marL="1028700" marR="0" lvl="7" indent="0" algn="ctr" rtl="0">
              <a:spcBef>
                <a:spcPts val="0"/>
              </a:spcBef>
              <a:spcAft>
                <a:spcPts val="0"/>
              </a:spcAft>
              <a:buNone/>
              <a:defRPr sz="3300" b="0" i="0" u="none" strike="noStrike" cap="none">
                <a:solidFill>
                  <a:schemeClr val="dk2"/>
                </a:solidFill>
                <a:latin typeface="Times New Roman"/>
                <a:ea typeface="Times New Roman"/>
                <a:cs typeface="Times New Roman"/>
                <a:sym typeface="Times New Roman"/>
              </a:defRPr>
            </a:lvl8pPr>
            <a:lvl9pPr marL="1371600" marR="0" lvl="8" indent="0" algn="ctr" rtl="0">
              <a:spcBef>
                <a:spcPts val="0"/>
              </a:spcBef>
              <a:spcAft>
                <a:spcPts val="0"/>
              </a:spcAft>
              <a:buNone/>
              <a:defRPr sz="3300" b="0" i="0" u="none" strike="noStrike" cap="none">
                <a:solidFill>
                  <a:schemeClr val="dk2"/>
                </a:solidFill>
                <a:latin typeface="Times New Roman"/>
                <a:ea typeface="Times New Roman"/>
                <a:cs typeface="Times New Roman"/>
                <a:sym typeface="Times New Roman"/>
              </a:defRPr>
            </a:lvl9pPr>
          </a:lstStyle>
          <a:p>
            <a:endParaRPr/>
          </a:p>
        </p:txBody>
      </p:sp>
      <p:sp>
        <p:nvSpPr>
          <p:cNvPr id="37" name="Shape 37"/>
          <p:cNvSpPr txBox="1">
            <a:spLocks noGrp="1"/>
          </p:cNvSpPr>
          <p:nvPr>
            <p:ph type="body" idx="1"/>
          </p:nvPr>
        </p:nvSpPr>
        <p:spPr>
          <a:xfrm>
            <a:off x="1066801" y="1314450"/>
            <a:ext cx="7619999" cy="3086100"/>
          </a:xfrm>
          <a:prstGeom prst="rect">
            <a:avLst/>
          </a:prstGeom>
          <a:noFill/>
          <a:ln>
            <a:noFill/>
          </a:ln>
        </p:spPr>
        <p:txBody>
          <a:bodyPr lIns="91425" tIns="91425" rIns="91425" bIns="91425" anchor="t" anchorCtr="0"/>
          <a:lstStyle>
            <a:lvl1pPr marL="257175" marR="0" lvl="0" indent="-104775" algn="l" rtl="0">
              <a:spcBef>
                <a:spcPts val="480"/>
              </a:spcBef>
              <a:spcAft>
                <a:spcPts val="0"/>
              </a:spcAft>
              <a:buClr>
                <a:schemeClr val="dk1"/>
              </a:buClr>
              <a:buSzPct val="100000"/>
              <a:buFont typeface="Times New Roman"/>
              <a:buChar char="•"/>
              <a:defRPr sz="2400" b="0" i="0" u="none" strike="noStrike" cap="none">
                <a:solidFill>
                  <a:schemeClr val="dk1"/>
                </a:solidFill>
                <a:latin typeface="Times New Roman"/>
                <a:ea typeface="Times New Roman"/>
                <a:cs typeface="Times New Roman"/>
                <a:sym typeface="Times New Roman"/>
              </a:defRPr>
            </a:lvl1pPr>
            <a:lvl2pPr marL="557213" marR="0" lvl="1" indent="-80963" algn="l" rtl="0">
              <a:spcBef>
                <a:spcPts val="420"/>
              </a:spcBef>
              <a:spcAft>
                <a:spcPts val="0"/>
              </a:spcAft>
              <a:buClr>
                <a:schemeClr val="dk1"/>
              </a:buClr>
              <a:buSzPct val="100000"/>
              <a:buFont typeface="Times New Roman"/>
              <a:buChar char="–"/>
              <a:defRPr sz="2100" b="0" i="0" u="none" strike="noStrike" cap="none">
                <a:solidFill>
                  <a:schemeClr val="dk1"/>
                </a:solidFill>
                <a:latin typeface="Times New Roman"/>
                <a:ea typeface="Times New Roman"/>
                <a:cs typeface="Times New Roman"/>
                <a:sym typeface="Times New Roman"/>
              </a:defRPr>
            </a:lvl2pPr>
            <a:lvl3pPr marL="857250" marR="0" lvl="2" indent="-57150" algn="l" rtl="0">
              <a:spcBef>
                <a:spcPts val="360"/>
              </a:spcBef>
              <a:spcAft>
                <a:spcPts val="0"/>
              </a:spcAft>
              <a:buClr>
                <a:schemeClr val="dk1"/>
              </a:buClr>
              <a:buSzPct val="100000"/>
              <a:buFont typeface="Times New Roman"/>
              <a:buChar char="•"/>
              <a:defRPr sz="1800" b="0" i="0" u="none" strike="noStrike" cap="none">
                <a:solidFill>
                  <a:schemeClr val="dk1"/>
                </a:solidFill>
                <a:latin typeface="Times New Roman"/>
                <a:ea typeface="Times New Roman"/>
                <a:cs typeface="Times New Roman"/>
                <a:sym typeface="Times New Roman"/>
              </a:defRPr>
            </a:lvl3pPr>
            <a:lvl4pPr marL="1200150" marR="0" lvl="3" indent="-76200" algn="l" rtl="0">
              <a:spcBef>
                <a:spcPts val="300"/>
              </a:spcBef>
              <a:spcAft>
                <a:spcPts val="0"/>
              </a:spcAft>
              <a:buClr>
                <a:schemeClr val="dk1"/>
              </a:buClr>
              <a:buSzPct val="100000"/>
              <a:buFont typeface="Times New Roman"/>
              <a:buChar char="–"/>
              <a:defRPr sz="1500" b="0" i="0" u="none" strike="noStrike" cap="none">
                <a:solidFill>
                  <a:schemeClr val="dk1"/>
                </a:solidFill>
                <a:latin typeface="Times New Roman"/>
                <a:ea typeface="Times New Roman"/>
                <a:cs typeface="Times New Roman"/>
                <a:sym typeface="Times New Roman"/>
              </a:defRPr>
            </a:lvl4pPr>
            <a:lvl5pPr marL="1543050" marR="0" lvl="4" indent="-76200" algn="l" rtl="0">
              <a:spcBef>
                <a:spcPts val="300"/>
              </a:spcBef>
              <a:spcAft>
                <a:spcPts val="0"/>
              </a:spcAft>
              <a:buClr>
                <a:schemeClr val="dk1"/>
              </a:buClr>
              <a:buSzPct val="100000"/>
              <a:buFont typeface="Times New Roman"/>
              <a:buChar char="»"/>
              <a:defRPr sz="1500" b="0" i="0" u="none" strike="noStrike" cap="none">
                <a:solidFill>
                  <a:schemeClr val="dk1"/>
                </a:solidFill>
                <a:latin typeface="Times New Roman"/>
                <a:ea typeface="Times New Roman"/>
                <a:cs typeface="Times New Roman"/>
                <a:sym typeface="Times New Roman"/>
              </a:defRPr>
            </a:lvl5pPr>
            <a:lvl6pPr marL="1885950" marR="0" lvl="5" indent="-76200" algn="l" rtl="0">
              <a:spcBef>
                <a:spcPts val="300"/>
              </a:spcBef>
              <a:spcAft>
                <a:spcPts val="0"/>
              </a:spcAft>
              <a:buClr>
                <a:schemeClr val="dk1"/>
              </a:buClr>
              <a:buSzPct val="100000"/>
              <a:buFont typeface="Times New Roman"/>
              <a:buChar char="»"/>
              <a:defRPr sz="1500" b="0" i="0" u="none" strike="noStrike" cap="none">
                <a:solidFill>
                  <a:schemeClr val="dk1"/>
                </a:solidFill>
                <a:latin typeface="Times New Roman"/>
                <a:ea typeface="Times New Roman"/>
                <a:cs typeface="Times New Roman"/>
                <a:sym typeface="Times New Roman"/>
              </a:defRPr>
            </a:lvl6pPr>
            <a:lvl7pPr marL="2228850" marR="0" lvl="6" indent="-76200" algn="l" rtl="0">
              <a:spcBef>
                <a:spcPts val="300"/>
              </a:spcBef>
              <a:spcAft>
                <a:spcPts val="0"/>
              </a:spcAft>
              <a:buClr>
                <a:schemeClr val="dk1"/>
              </a:buClr>
              <a:buSzPct val="100000"/>
              <a:buFont typeface="Times New Roman"/>
              <a:buChar char="»"/>
              <a:defRPr sz="1500" b="0" i="0" u="none" strike="noStrike" cap="none">
                <a:solidFill>
                  <a:schemeClr val="dk1"/>
                </a:solidFill>
                <a:latin typeface="Times New Roman"/>
                <a:ea typeface="Times New Roman"/>
                <a:cs typeface="Times New Roman"/>
                <a:sym typeface="Times New Roman"/>
              </a:defRPr>
            </a:lvl7pPr>
            <a:lvl8pPr marL="2571750" marR="0" lvl="7" indent="-76200" algn="l" rtl="0">
              <a:spcBef>
                <a:spcPts val="300"/>
              </a:spcBef>
              <a:spcAft>
                <a:spcPts val="0"/>
              </a:spcAft>
              <a:buClr>
                <a:schemeClr val="dk1"/>
              </a:buClr>
              <a:buSzPct val="100000"/>
              <a:buFont typeface="Times New Roman"/>
              <a:buChar char="»"/>
              <a:defRPr sz="1500" b="0" i="0" u="none" strike="noStrike" cap="none">
                <a:solidFill>
                  <a:schemeClr val="dk1"/>
                </a:solidFill>
                <a:latin typeface="Times New Roman"/>
                <a:ea typeface="Times New Roman"/>
                <a:cs typeface="Times New Roman"/>
                <a:sym typeface="Times New Roman"/>
              </a:defRPr>
            </a:lvl8pPr>
            <a:lvl9pPr marL="2914650" marR="0" lvl="8" indent="-76200" algn="l" rtl="0">
              <a:spcBef>
                <a:spcPts val="300"/>
              </a:spcBef>
              <a:spcAft>
                <a:spcPts val="0"/>
              </a:spcAft>
              <a:buClr>
                <a:schemeClr val="dk1"/>
              </a:buClr>
              <a:buSzPct val="100000"/>
              <a:buFont typeface="Times New Roman"/>
              <a:buChar char="»"/>
              <a:defRPr sz="1500" b="0" i="0" u="none" strike="noStrike" cap="none">
                <a:solidFill>
                  <a:schemeClr val="dk1"/>
                </a:solidFill>
                <a:latin typeface="Times New Roman"/>
                <a:ea typeface="Times New Roman"/>
                <a:cs typeface="Times New Roman"/>
                <a:sym typeface="Times New Roman"/>
              </a:defRPr>
            </a:lvl9pPr>
          </a:lstStyle>
          <a:p>
            <a:endParaRPr/>
          </a:p>
        </p:txBody>
      </p:sp>
      <p:sp>
        <p:nvSpPr>
          <p:cNvPr id="38" name="Shape 38"/>
          <p:cNvSpPr txBox="1">
            <a:spLocks noGrp="1"/>
          </p:cNvSpPr>
          <p:nvPr>
            <p:ph type="dt" idx="10"/>
          </p:nvPr>
        </p:nvSpPr>
        <p:spPr>
          <a:xfrm>
            <a:off x="1014413" y="4580334"/>
            <a:ext cx="1904999" cy="342900"/>
          </a:xfrm>
          <a:prstGeom prst="rect">
            <a:avLst/>
          </a:prstGeom>
          <a:noFill/>
          <a:ln>
            <a:noFill/>
          </a:ln>
        </p:spPr>
        <p:txBody>
          <a:bodyPr lIns="91425" tIns="91425" rIns="91425" bIns="91425" anchor="t" anchorCtr="0"/>
          <a:lstStyle>
            <a:lvl1pPr marL="0" marR="0" lvl="0" indent="0" algn="l" rtl="0">
              <a:lnSpc>
                <a:spcPct val="100000"/>
              </a:lnSpc>
              <a:spcBef>
                <a:spcPts val="0"/>
              </a:spcBef>
              <a:spcAft>
                <a:spcPts val="0"/>
              </a:spcAft>
              <a:buNone/>
              <a:defRPr sz="1800" b="0" i="0" u="none">
                <a:solidFill>
                  <a:schemeClr val="dk1"/>
                </a:solidFill>
                <a:latin typeface="Times New Roman"/>
                <a:ea typeface="Times New Roman"/>
                <a:cs typeface="Times New Roman"/>
                <a:sym typeface="Times New Roman"/>
              </a:defRPr>
            </a:lvl1pPr>
            <a:lvl2pPr marL="342900" marR="0" lvl="1"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2pPr>
            <a:lvl3pPr marL="685800" marR="0" lvl="2"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3pPr>
            <a:lvl4pPr marL="1028700" marR="0" lvl="3"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4pPr>
            <a:lvl5pPr marL="1371600" marR="0" lvl="4"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5pPr>
            <a:lvl6pPr marL="1714500" marR="0" lvl="5"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6pPr>
            <a:lvl7pPr marL="2400300" marR="0" lvl="6"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7pPr>
            <a:lvl8pPr marL="3429000" marR="0" lvl="7"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8pPr>
            <a:lvl9pPr marL="4800600" marR="0" lvl="8"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39" name="Shape 39"/>
          <p:cNvSpPr txBox="1">
            <a:spLocks noGrp="1"/>
          </p:cNvSpPr>
          <p:nvPr>
            <p:ph type="ftr" idx="11"/>
          </p:nvPr>
        </p:nvSpPr>
        <p:spPr>
          <a:xfrm>
            <a:off x="3452812" y="4580334"/>
            <a:ext cx="2895600" cy="342900"/>
          </a:xfrm>
          <a:prstGeom prst="rect">
            <a:avLst/>
          </a:prstGeom>
          <a:noFill/>
          <a:ln>
            <a:noFill/>
          </a:ln>
        </p:spPr>
        <p:txBody>
          <a:bodyPr lIns="91425" tIns="91425" rIns="91425" bIns="91425" anchor="t" anchorCtr="0"/>
          <a:lstStyle>
            <a:lvl1pPr marL="0" marR="0" lvl="0" indent="0" algn="l" rtl="0">
              <a:lnSpc>
                <a:spcPct val="100000"/>
              </a:lnSpc>
              <a:spcBef>
                <a:spcPts val="0"/>
              </a:spcBef>
              <a:spcAft>
                <a:spcPts val="0"/>
              </a:spcAft>
              <a:buNone/>
              <a:defRPr sz="1800" b="0" i="0" u="none">
                <a:solidFill>
                  <a:schemeClr val="dk1"/>
                </a:solidFill>
                <a:latin typeface="Times New Roman"/>
                <a:ea typeface="Times New Roman"/>
                <a:cs typeface="Times New Roman"/>
                <a:sym typeface="Times New Roman"/>
              </a:defRPr>
            </a:lvl1pPr>
            <a:lvl2pPr marL="342900" marR="0" lvl="1"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2pPr>
            <a:lvl3pPr marL="685800" marR="0" lvl="2"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3pPr>
            <a:lvl4pPr marL="1028700" marR="0" lvl="3"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4pPr>
            <a:lvl5pPr marL="1371600" marR="0" lvl="4"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5pPr>
            <a:lvl6pPr marL="1714500" marR="0" lvl="5"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6pPr>
            <a:lvl7pPr marL="2400300" marR="0" lvl="6"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7pPr>
            <a:lvl8pPr marL="3429000" marR="0" lvl="7"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8pPr>
            <a:lvl9pPr marL="4800600" marR="0" lvl="8"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0" name="Shape 40"/>
          <p:cNvSpPr txBox="1">
            <a:spLocks noGrp="1"/>
          </p:cNvSpPr>
          <p:nvPr>
            <p:ph type="sldNum" idx="12"/>
          </p:nvPr>
        </p:nvSpPr>
        <p:spPr>
          <a:xfrm>
            <a:off x="6881812" y="4580334"/>
            <a:ext cx="1904999" cy="342900"/>
          </a:xfrm>
          <a:prstGeom prst="rect">
            <a:avLst/>
          </a:prstGeom>
          <a:noFill/>
          <a:ln>
            <a:noFill/>
          </a:ln>
        </p:spPr>
        <p:txBody>
          <a:bodyPr lIns="91425" tIns="45700" rIns="91425" bIns="45700" anchor="t" anchorCtr="0">
            <a:noAutofit/>
          </a:bodyPr>
          <a:lstStyle/>
          <a:p>
            <a:pPr>
              <a:buClr>
                <a:schemeClr val="dk1"/>
              </a:buClr>
              <a:buSzPct val="25000"/>
            </a:pPr>
            <a:fld id="{00000000-1234-1234-1234-123412341234}" type="slidenum">
              <a:rPr lang="en-US" sz="1050" smtClean="0">
                <a:solidFill>
                  <a:schemeClr val="dk1"/>
                </a:solidFill>
                <a:latin typeface="Times New Roman"/>
                <a:ea typeface="Times New Roman"/>
                <a:cs typeface="Times New Roman"/>
                <a:sym typeface="Times New Roman"/>
              </a:rPr>
              <a:pPr>
                <a:buClr>
                  <a:schemeClr val="dk1"/>
                </a:buClr>
                <a:buSzPct val="25000"/>
              </a:pPr>
              <a:t>‹#›</a:t>
            </a:fld>
            <a:endParaRPr lang="en-US" sz="105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85649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1"/>
        <p:cNvGrpSpPr/>
        <p:nvPr/>
      </p:nvGrpSpPr>
      <p:grpSpPr>
        <a:xfrm>
          <a:off x="0" y="0"/>
          <a:ext cx="0" cy="0"/>
          <a:chOff x="0" y="0"/>
          <a:chExt cx="0" cy="0"/>
        </a:xfrm>
      </p:grpSpPr>
      <p:sp>
        <p:nvSpPr>
          <p:cNvPr id="42" name="Shape 42"/>
          <p:cNvSpPr txBox="1">
            <a:spLocks noGrp="1"/>
          </p:cNvSpPr>
          <p:nvPr>
            <p:ph type="dt" idx="10"/>
          </p:nvPr>
        </p:nvSpPr>
        <p:spPr>
          <a:xfrm>
            <a:off x="1014413" y="4580334"/>
            <a:ext cx="1904999" cy="342900"/>
          </a:xfrm>
          <a:prstGeom prst="rect">
            <a:avLst/>
          </a:prstGeom>
          <a:noFill/>
          <a:ln>
            <a:noFill/>
          </a:ln>
        </p:spPr>
        <p:txBody>
          <a:bodyPr lIns="91425" tIns="91425" rIns="91425" bIns="91425" anchor="t" anchorCtr="0"/>
          <a:lstStyle>
            <a:lvl1pPr marL="0" marR="0" lvl="0" indent="0" algn="l" rtl="0">
              <a:lnSpc>
                <a:spcPct val="100000"/>
              </a:lnSpc>
              <a:spcBef>
                <a:spcPts val="0"/>
              </a:spcBef>
              <a:spcAft>
                <a:spcPts val="0"/>
              </a:spcAft>
              <a:buNone/>
              <a:defRPr sz="1800" b="0" i="0" u="none">
                <a:solidFill>
                  <a:schemeClr val="dk1"/>
                </a:solidFill>
                <a:latin typeface="Times New Roman"/>
                <a:ea typeface="Times New Roman"/>
                <a:cs typeface="Times New Roman"/>
                <a:sym typeface="Times New Roman"/>
              </a:defRPr>
            </a:lvl1pPr>
            <a:lvl2pPr marL="342900" marR="0" lvl="1"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2pPr>
            <a:lvl3pPr marL="685800" marR="0" lvl="2"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3pPr>
            <a:lvl4pPr marL="1028700" marR="0" lvl="3"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4pPr>
            <a:lvl5pPr marL="1371600" marR="0" lvl="4"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5pPr>
            <a:lvl6pPr marL="1714500" marR="0" lvl="5"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6pPr>
            <a:lvl7pPr marL="2400300" marR="0" lvl="6"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7pPr>
            <a:lvl8pPr marL="3429000" marR="0" lvl="7"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8pPr>
            <a:lvl9pPr marL="4800600" marR="0" lvl="8"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3" name="Shape 43"/>
          <p:cNvSpPr txBox="1">
            <a:spLocks noGrp="1"/>
          </p:cNvSpPr>
          <p:nvPr>
            <p:ph type="ftr" idx="11"/>
          </p:nvPr>
        </p:nvSpPr>
        <p:spPr>
          <a:xfrm>
            <a:off x="3452812" y="4580334"/>
            <a:ext cx="2895600" cy="342900"/>
          </a:xfrm>
          <a:prstGeom prst="rect">
            <a:avLst/>
          </a:prstGeom>
          <a:noFill/>
          <a:ln>
            <a:noFill/>
          </a:ln>
        </p:spPr>
        <p:txBody>
          <a:bodyPr lIns="91425" tIns="91425" rIns="91425" bIns="91425" anchor="t" anchorCtr="0"/>
          <a:lstStyle>
            <a:lvl1pPr marL="0" marR="0" lvl="0" indent="0" algn="l" rtl="0">
              <a:lnSpc>
                <a:spcPct val="100000"/>
              </a:lnSpc>
              <a:spcBef>
                <a:spcPts val="0"/>
              </a:spcBef>
              <a:spcAft>
                <a:spcPts val="0"/>
              </a:spcAft>
              <a:buNone/>
              <a:defRPr sz="1800" b="0" i="0" u="none">
                <a:solidFill>
                  <a:schemeClr val="dk1"/>
                </a:solidFill>
                <a:latin typeface="Times New Roman"/>
                <a:ea typeface="Times New Roman"/>
                <a:cs typeface="Times New Roman"/>
                <a:sym typeface="Times New Roman"/>
              </a:defRPr>
            </a:lvl1pPr>
            <a:lvl2pPr marL="342900" marR="0" lvl="1"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2pPr>
            <a:lvl3pPr marL="685800" marR="0" lvl="2"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3pPr>
            <a:lvl4pPr marL="1028700" marR="0" lvl="3"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4pPr>
            <a:lvl5pPr marL="1371600" marR="0" lvl="4"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5pPr>
            <a:lvl6pPr marL="1714500" marR="0" lvl="5"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6pPr>
            <a:lvl7pPr marL="2400300" marR="0" lvl="6"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7pPr>
            <a:lvl8pPr marL="3429000" marR="0" lvl="7"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8pPr>
            <a:lvl9pPr marL="4800600" marR="0" lvl="8" indent="0" algn="l" rtl="0">
              <a:lnSpc>
                <a:spcPct val="100000"/>
              </a:lnSpc>
              <a:spcBef>
                <a:spcPts val="0"/>
              </a:spcBef>
              <a:spcAft>
                <a:spcPts val="0"/>
              </a:spcAft>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4" name="Shape 44"/>
          <p:cNvSpPr txBox="1">
            <a:spLocks noGrp="1"/>
          </p:cNvSpPr>
          <p:nvPr>
            <p:ph type="sldNum" idx="12"/>
          </p:nvPr>
        </p:nvSpPr>
        <p:spPr>
          <a:xfrm>
            <a:off x="6881812" y="4580334"/>
            <a:ext cx="1904999" cy="342900"/>
          </a:xfrm>
          <a:prstGeom prst="rect">
            <a:avLst/>
          </a:prstGeom>
          <a:noFill/>
          <a:ln>
            <a:noFill/>
          </a:ln>
        </p:spPr>
        <p:txBody>
          <a:bodyPr lIns="91425" tIns="45700" rIns="91425" bIns="45700" anchor="t" anchorCtr="0">
            <a:noAutofit/>
          </a:bodyPr>
          <a:lstStyle/>
          <a:p>
            <a:pPr>
              <a:buClr>
                <a:schemeClr val="dk1"/>
              </a:buClr>
              <a:buSzPct val="25000"/>
            </a:pPr>
            <a:fld id="{00000000-1234-1234-1234-123412341234}" type="slidenum">
              <a:rPr lang="en-US" sz="1050" smtClean="0">
                <a:solidFill>
                  <a:schemeClr val="dk1"/>
                </a:solidFill>
                <a:latin typeface="Times New Roman"/>
                <a:ea typeface="Times New Roman"/>
                <a:cs typeface="Times New Roman"/>
                <a:sym typeface="Times New Roman"/>
              </a:rPr>
              <a:pPr>
                <a:buClr>
                  <a:schemeClr val="dk1"/>
                </a:buClr>
                <a:buSzPct val="25000"/>
              </a:pPr>
              <a:t>‹#›</a:t>
            </a:fld>
            <a:endParaRPr lang="en-US" sz="105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28883992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 id="2147483670" r:id="rId4"/>
    <p:sldLayoutId id="2147483671" r:id="rId5"/>
  </p:sldLayoutIdLst>
  <p:transition spd="slow">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chemeClr val="bg1"/>
              </a:solidFill>
              <a:latin typeface="+mj-lt"/>
              <a:ea typeface="Nunito"/>
              <a:cs typeface="Nunito"/>
              <a:sym typeface="Nunito"/>
            </a:endParaRPr>
          </a:p>
          <a:p>
            <a:pPr marL="0" lvl="0" indent="0" algn="ctr" rtl="0">
              <a:spcBef>
                <a:spcPts val="0"/>
              </a:spcBef>
              <a:spcAft>
                <a:spcPts val="0"/>
              </a:spcAft>
              <a:buNone/>
            </a:pPr>
            <a:endParaRPr sz="4800">
              <a:solidFill>
                <a:schemeClr val="bg1"/>
              </a:solidFill>
              <a:latin typeface="+mj-lt"/>
              <a:ea typeface="Nunito"/>
              <a:cs typeface="Nunito"/>
              <a:sym typeface="Nunito"/>
            </a:endParaRPr>
          </a:p>
          <a:p>
            <a:r>
              <a:rPr lang="en-US" sz="4000">
                <a:solidFill>
                  <a:schemeClr val="bg1"/>
                </a:solidFill>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sym typeface="Arial"/>
              </a:rPr>
              <a:t>Year 6 SATs 2026 Presentation for Parents, Carers &amp; Guardians</a:t>
            </a:r>
            <a:endParaRPr sz="3800">
              <a:solidFill>
                <a:schemeClr val="bg1"/>
              </a:solidFill>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sym typeface="Nunito Sans Light"/>
            </a:endParaRPr>
          </a:p>
        </p:txBody>
      </p:sp>
      <p:pic>
        <p:nvPicPr>
          <p:cNvPr id="2" name="Picture 1">
            <a:extLst>
              <a:ext uri="{FF2B5EF4-FFF2-40B4-BE49-F238E27FC236}">
                <a16:creationId xmlns:a16="http://schemas.microsoft.com/office/drawing/2014/main" id="{7C28E20A-85F8-9F80-E6E5-5E3943209FEF}"/>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334567" y="434541"/>
            <a:ext cx="2474865" cy="239188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a:xfrm>
            <a:off x="311700" y="153221"/>
            <a:ext cx="8520600" cy="434776"/>
          </a:xfrm>
        </p:spPr>
        <p:txBody>
          <a:bodyPr/>
          <a:lstStyle/>
          <a:p>
            <a:r>
              <a:rPr lang="en-GB" sz="2000"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230819" y="629628"/>
            <a:ext cx="8601481" cy="4033589"/>
          </a:xfrm>
        </p:spPr>
        <p:txBody>
          <a:bodyPr/>
          <a:lstStyle/>
          <a:p>
            <a:r>
              <a:rPr lang="en-GB">
                <a:latin typeface="SassoonPrimaryInfant" pitchFamily="2" charset="0"/>
                <a:ea typeface="Tahoma" panose="020B0604030504040204" pitchFamily="34" charset="0"/>
                <a:cs typeface="Tahoma" panose="020B0604030504040204" pitchFamily="34" charset="0"/>
              </a:rPr>
              <a:t>SATs are the Standardised Assessment Tests that are given to children at the end of Key Stage 2. </a:t>
            </a:r>
          </a:p>
          <a:p>
            <a:r>
              <a:rPr lang="en-GB">
                <a:latin typeface="SassoonPrimaryInfant" pitchFamily="2" charset="0"/>
                <a:ea typeface="Tahoma" panose="020B0604030504040204" pitchFamily="34" charset="0"/>
                <a:cs typeface="Tahoma" panose="020B0604030504040204" pitchFamily="34" charset="0"/>
              </a:rPr>
              <a:t>The SATs take place over four days, starting on </a:t>
            </a:r>
            <a:r>
              <a:rPr lang="en-GB">
                <a:solidFill>
                  <a:srgbClr val="283593"/>
                </a:solidFill>
                <a:latin typeface="SassoonPrimaryInfant" pitchFamily="2" charset="0"/>
                <a:ea typeface="Tahoma" panose="020B0604030504040204" pitchFamily="34" charset="0"/>
                <a:cs typeface="Tahoma" panose="020B0604030504040204" pitchFamily="34" charset="0"/>
              </a:rPr>
              <a:t>Monday 11</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 </a:t>
            </a:r>
            <a:r>
              <a:rPr lang="en-GB">
                <a:latin typeface="SassoonPrimaryInfant" pitchFamily="2" charset="0"/>
                <a:ea typeface="Tahoma" panose="020B0604030504040204" pitchFamily="34" charset="0"/>
                <a:cs typeface="Tahoma" panose="020B0604030504040204" pitchFamily="34" charset="0"/>
              </a:rPr>
              <a:t>ending on </a:t>
            </a:r>
            <a:r>
              <a:rPr lang="en-GB">
                <a:solidFill>
                  <a:srgbClr val="283593"/>
                </a:solidFill>
                <a:latin typeface="SassoonPrimaryInfant" pitchFamily="2" charset="0"/>
                <a:ea typeface="Tahoma" panose="020B0604030504040204" pitchFamily="34" charset="0"/>
                <a:cs typeface="Tahoma" panose="020B0604030504040204" pitchFamily="34" charset="0"/>
              </a:rPr>
              <a:t>Thursday 14</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a:t>
            </a:r>
          </a:p>
          <a:p>
            <a:r>
              <a:rPr lang="en-GB">
                <a:latin typeface="SassoonPrimaryInfant" pitchFamily="2" charset="0"/>
                <a:ea typeface="Tahoma" panose="020B0604030504040204" pitchFamily="34" charset="0"/>
                <a:cs typeface="Tahoma" panose="020B0604030504040204" pitchFamily="34" charset="0"/>
              </a:rPr>
              <a:t>The SATs papers consist of:</a:t>
            </a:r>
          </a:p>
          <a:p>
            <a:pPr lvl="1">
              <a:lnSpc>
                <a:spcPct val="100000"/>
              </a:lnSpc>
              <a:spcBef>
                <a:spcPts val="0"/>
              </a:spcBef>
            </a:pPr>
            <a:r>
              <a:rPr lang="en-GB">
                <a:solidFill>
                  <a:srgbClr val="283593"/>
                </a:solidFill>
                <a:latin typeface="SassoonPrimaryInfant" pitchFamily="2" charset="0"/>
                <a:ea typeface="Tahoma" panose="020B0604030504040204" pitchFamily="34" charset="0"/>
                <a:cs typeface="Tahoma" panose="020B0604030504040204" pitchFamily="34" charset="0"/>
              </a:rPr>
              <a:t>Spelling, punctuation and grammar (paper 1: Grammar/ Punctuation/ Spelling) – Monday 11</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a:t>
            </a:r>
          </a:p>
          <a:p>
            <a:pPr lvl="1">
              <a:lnSpc>
                <a:spcPct val="100000"/>
              </a:lnSpc>
              <a:spcBef>
                <a:spcPts val="0"/>
              </a:spcBef>
            </a:pPr>
            <a:r>
              <a:rPr lang="en-GB">
                <a:solidFill>
                  <a:srgbClr val="283593"/>
                </a:solidFill>
                <a:latin typeface="SassoonPrimaryInfant" pitchFamily="2" charset="0"/>
                <a:ea typeface="Tahoma" panose="020B0604030504040204" pitchFamily="34" charset="0"/>
                <a:cs typeface="Tahoma" panose="020B0604030504040204" pitchFamily="34" charset="0"/>
              </a:rPr>
              <a:t>Spelling, punctuation and grammar (paper 2: Spelling test) –Monday 11</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a:t>
            </a:r>
          </a:p>
          <a:p>
            <a:pPr lvl="1">
              <a:lnSpc>
                <a:spcPct val="100000"/>
              </a:lnSpc>
              <a:spcBef>
                <a:spcPts val="0"/>
              </a:spcBef>
            </a:pPr>
            <a:r>
              <a:rPr lang="en-GB">
                <a:solidFill>
                  <a:srgbClr val="283593"/>
                </a:solidFill>
                <a:latin typeface="SassoonPrimaryInfant" pitchFamily="2" charset="0"/>
                <a:ea typeface="Tahoma" panose="020B0604030504040204" pitchFamily="34" charset="0"/>
                <a:cs typeface="Tahoma" panose="020B0604030504040204" pitchFamily="34" charset="0"/>
              </a:rPr>
              <a:t>Reading – Tuesday 12</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a:t>
            </a:r>
          </a:p>
          <a:p>
            <a:pPr lvl="1">
              <a:lnSpc>
                <a:spcPct val="100000"/>
              </a:lnSpc>
              <a:spcBef>
                <a:spcPts val="0"/>
              </a:spcBef>
            </a:pPr>
            <a:r>
              <a:rPr lang="en-GB">
                <a:solidFill>
                  <a:srgbClr val="283593"/>
                </a:solidFill>
                <a:latin typeface="SassoonPrimaryInfant" pitchFamily="2" charset="0"/>
                <a:ea typeface="Tahoma" panose="020B0604030504040204" pitchFamily="34" charset="0"/>
                <a:cs typeface="Tahoma" panose="020B0604030504040204" pitchFamily="34" charset="0"/>
              </a:rPr>
              <a:t>Maths (paper 1: Arithmetic) – Wednesday 13</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 </a:t>
            </a:r>
          </a:p>
          <a:p>
            <a:pPr lvl="1">
              <a:lnSpc>
                <a:spcPct val="100000"/>
              </a:lnSpc>
              <a:spcBef>
                <a:spcPts val="0"/>
              </a:spcBef>
            </a:pPr>
            <a:r>
              <a:rPr lang="en-GB">
                <a:solidFill>
                  <a:srgbClr val="283593"/>
                </a:solidFill>
                <a:latin typeface="SassoonPrimaryInfant" pitchFamily="2" charset="0"/>
                <a:ea typeface="Tahoma" panose="020B0604030504040204" pitchFamily="34" charset="0"/>
                <a:cs typeface="Tahoma" panose="020B0604030504040204" pitchFamily="34" charset="0"/>
              </a:rPr>
              <a:t>Maths (paper 2: Reasoning) – Wednesday 13</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 </a:t>
            </a:r>
          </a:p>
          <a:p>
            <a:pPr lvl="1">
              <a:lnSpc>
                <a:spcPct val="100000"/>
              </a:lnSpc>
              <a:spcBef>
                <a:spcPts val="0"/>
              </a:spcBef>
            </a:pPr>
            <a:r>
              <a:rPr lang="en-GB">
                <a:solidFill>
                  <a:srgbClr val="283593"/>
                </a:solidFill>
                <a:latin typeface="SassoonPrimaryInfant" pitchFamily="2" charset="0"/>
                <a:ea typeface="Tahoma" panose="020B0604030504040204" pitchFamily="34" charset="0"/>
                <a:cs typeface="Tahoma" panose="020B0604030504040204" pitchFamily="34" charset="0"/>
              </a:rPr>
              <a:t>Maths (paper 3: Reasoning) – Thursday 14</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a:ln>
                  <a:noFill/>
                </a:ln>
                <a:solidFill>
                  <a:srgbClr val="000000"/>
                </a:solidFill>
                <a:effectLst/>
                <a:uLnTx/>
                <a:uFillTx/>
                <a:latin typeface="SassoonPrimaryInfant" pitchFamily="2" charset="0"/>
                <a:ea typeface="Tahoma" panose="020B0604030504040204" pitchFamily="34" charset="0"/>
                <a:cs typeface="Tahoma" panose="020B0604030504040204" pitchFamily="34" charset="0"/>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a:ln>
                  <a:noFill/>
                </a:ln>
                <a:solidFill>
                  <a:srgbClr val="000000"/>
                </a:solidFill>
                <a:effectLst/>
                <a:uLnTx/>
                <a:uFillTx/>
                <a:latin typeface="SassoonPrimaryInfant" pitchFamily="2" charset="0"/>
                <a:ea typeface="Tahoma" panose="020B0604030504040204" pitchFamily="34" charset="0"/>
                <a:cs typeface="Tahoma" panose="020B0604030504040204" pitchFamily="34" charset="0"/>
                <a:sym typeface="Arial"/>
              </a:rPr>
              <a:t>The key stage 2 tests will be taken on set dates unless your child is absent, in which case they may be able to take them up to 5 school days afterwards. </a:t>
            </a:r>
            <a:endParaRPr kumimoji="0" lang="en-GB" sz="1100" b="0" i="0" u="none" strike="noStrike" kern="0" cap="none" spc="0" normalizeH="0" baseline="0">
              <a:ln>
                <a:noFill/>
              </a:ln>
              <a:solidFill>
                <a:srgbClr val="000000"/>
              </a:solidFill>
              <a:effectLst/>
              <a:uLnTx/>
              <a:uFillTx/>
              <a:latin typeface="SassoonPrimaryInfant" pitchFamily="2" charset="0"/>
              <a:ea typeface="Tahoma" panose="020B0604030504040204" pitchFamily="34" charset="0"/>
              <a:cs typeface="Tahoma" panose="020B0604030504040204" pitchFamily="34" charset="0"/>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2</a:t>
            </a:fld>
            <a:endParaRPr lang="en">
              <a:latin typeface="SassoonPrimaryInfant" pitchFamily="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a:xfrm>
            <a:off x="311700" y="139849"/>
            <a:ext cx="8520600" cy="434776"/>
          </a:xfrm>
        </p:spPr>
        <p:txBody>
          <a:bodyPr/>
          <a:lstStyle/>
          <a:p>
            <a:r>
              <a:rPr lang="en-GB" sz="2000"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a:xfrm>
            <a:off x="391599" y="656963"/>
            <a:ext cx="8520600" cy="3829573"/>
          </a:xfrm>
        </p:spPr>
        <p:txBody>
          <a:bodyPr/>
          <a:lstStyle/>
          <a:p>
            <a:r>
              <a:rPr lang="en-GB" sz="1800">
                <a:latin typeface="SassoonPrimaryInfant" pitchFamily="2" charset="0"/>
                <a:ea typeface="Tahoma" panose="020B0604030504040204" pitchFamily="34" charset="0"/>
                <a:cs typeface="Tahoma" panose="020B0604030504040204" pitchFamily="34" charset="0"/>
              </a:rPr>
              <a:t>The tests take place during normal school hours, under exam conditions. </a:t>
            </a:r>
          </a:p>
          <a:p>
            <a:r>
              <a:rPr lang="en-GB" sz="1800">
                <a:latin typeface="SassoonPrimaryInfant" pitchFamily="2" charset="0"/>
                <a:ea typeface="Tahoma" panose="020B0604030504040204" pitchFamily="34" charset="0"/>
                <a:cs typeface="Tahoma" panose="020B0604030504040204" pitchFamily="34" charset="0"/>
              </a:rPr>
              <a:t>Children are not allowed to talk to each other from the moment the assessments are handed out until they are collected at the end of the test. </a:t>
            </a:r>
          </a:p>
          <a:p>
            <a:r>
              <a:rPr lang="en-GB" sz="1800">
                <a:latin typeface="SassoonPrimaryInfant" pitchFamily="2" charset="0"/>
                <a:ea typeface="Tahoma" panose="020B0604030504040204" pitchFamily="34" charset="0"/>
                <a:cs typeface="Tahoma" panose="020B0604030504040204" pitchFamily="34" charset="0"/>
              </a:rPr>
              <a:t>After the tests are completed, the papers are sent away to be marked </a:t>
            </a:r>
            <a:r>
              <a:rPr lang="en-GB" sz="1800">
                <a:solidFill>
                  <a:srgbClr val="283593"/>
                </a:solidFill>
                <a:latin typeface="SassoonPrimaryInfant" pitchFamily="2" charset="0"/>
                <a:ea typeface="Tahoma" panose="020B0604030504040204" pitchFamily="34" charset="0"/>
                <a:cs typeface="Tahoma" panose="020B0604030504040204" pitchFamily="34" charset="0"/>
              </a:rPr>
              <a:t>externally</a:t>
            </a:r>
            <a:r>
              <a:rPr lang="en-GB" sz="1800">
                <a:latin typeface="SassoonPrimaryInfant" pitchFamily="2" charset="0"/>
                <a:ea typeface="Tahoma" panose="020B0604030504040204" pitchFamily="34" charset="0"/>
                <a:cs typeface="Tahoma" panose="020B0604030504040204" pitchFamily="34" charset="0"/>
              </a:rPr>
              <a:t>. </a:t>
            </a:r>
          </a:p>
          <a:p>
            <a:r>
              <a:rPr lang="en-GB" sz="1800">
                <a:latin typeface="SassoonPrimaryInfant" pitchFamily="2" charset="0"/>
                <a:ea typeface="Tahoma" panose="020B0604030504040204" pitchFamily="34" charset="0"/>
                <a:cs typeface="Tahoma" panose="020B0604030504040204" pitchFamily="34" charset="0"/>
              </a:rPr>
              <a:t>The results are then sent to the school in July. </a:t>
            </a:r>
          </a:p>
          <a:p>
            <a:r>
              <a:rPr lang="en-GB" sz="1800">
                <a:latin typeface="SassoonPrimaryInfant" pitchFamily="2" charset="0"/>
                <a:ea typeface="Tahoma" panose="020B0604030504040204" pitchFamily="34" charset="0"/>
                <a:cs typeface="Tahoma" panose="020B0604030504040204" pitchFamily="34" charset="0"/>
              </a:rPr>
              <a:t>Each test lasts no longer than 60 minutes: </a:t>
            </a:r>
          </a:p>
          <a:p>
            <a:pPr lvl="1">
              <a:lnSpc>
                <a:spcPct val="100000"/>
              </a:lnSpc>
              <a:spcBef>
                <a:spcPts val="0"/>
              </a:spcBef>
            </a:pPr>
            <a:r>
              <a:rPr lang="en-GB" sz="1800">
                <a:solidFill>
                  <a:srgbClr val="283593"/>
                </a:solidFill>
                <a:latin typeface="SassoonPrimaryInfant" pitchFamily="2" charset="0"/>
                <a:ea typeface="Tahoma" panose="020B0604030504040204" pitchFamily="34" charset="0"/>
                <a:cs typeface="Tahoma" panose="020B0604030504040204" pitchFamily="34" charset="0"/>
              </a:rPr>
              <a:t>Spelling, punctuation and grammar (paper 1: Grammar/ Punctuation) – 45 minutes</a:t>
            </a:r>
          </a:p>
          <a:p>
            <a:pPr lvl="1">
              <a:lnSpc>
                <a:spcPct val="100000"/>
              </a:lnSpc>
              <a:spcBef>
                <a:spcPts val="0"/>
              </a:spcBef>
            </a:pPr>
            <a:r>
              <a:rPr lang="en-GB" sz="1800">
                <a:solidFill>
                  <a:srgbClr val="283593"/>
                </a:solidFill>
                <a:latin typeface="SassoonPrimaryInfant" pitchFamily="2" charset="0"/>
                <a:ea typeface="Tahoma" panose="020B0604030504040204" pitchFamily="34" charset="0"/>
                <a:cs typeface="Tahoma" panose="020B0604030504040204" pitchFamily="34" charset="0"/>
              </a:rPr>
              <a:t>Spelling, punctuation and grammar (paper 2: Spelling) – 15 minutes</a:t>
            </a:r>
          </a:p>
          <a:p>
            <a:pPr lvl="1">
              <a:lnSpc>
                <a:spcPct val="100000"/>
              </a:lnSpc>
              <a:spcBef>
                <a:spcPts val="0"/>
              </a:spcBef>
            </a:pPr>
            <a:r>
              <a:rPr lang="en-GB" sz="1800">
                <a:solidFill>
                  <a:srgbClr val="283593"/>
                </a:solidFill>
                <a:latin typeface="SassoonPrimaryInfant" pitchFamily="2" charset="0"/>
                <a:ea typeface="Tahoma" panose="020B0604030504040204" pitchFamily="34" charset="0"/>
                <a:cs typeface="Tahoma" panose="020B0604030504040204" pitchFamily="34" charset="0"/>
              </a:rPr>
              <a:t>Reading – 60 minutes </a:t>
            </a:r>
          </a:p>
          <a:p>
            <a:pPr lvl="1">
              <a:lnSpc>
                <a:spcPct val="100000"/>
              </a:lnSpc>
              <a:spcBef>
                <a:spcPts val="0"/>
              </a:spcBef>
            </a:pPr>
            <a:r>
              <a:rPr lang="en-GB" sz="1800">
                <a:solidFill>
                  <a:srgbClr val="283593"/>
                </a:solidFill>
                <a:latin typeface="SassoonPrimaryInfant" pitchFamily="2" charset="0"/>
                <a:ea typeface="Tahoma" panose="020B0604030504040204" pitchFamily="34" charset="0"/>
                <a:cs typeface="Tahoma" panose="020B0604030504040204" pitchFamily="34" charset="0"/>
              </a:rPr>
              <a:t>Maths (paper 1: Arithmetic) – 30 minutes</a:t>
            </a:r>
          </a:p>
          <a:p>
            <a:pPr lvl="1">
              <a:lnSpc>
                <a:spcPct val="100000"/>
              </a:lnSpc>
              <a:spcBef>
                <a:spcPts val="0"/>
              </a:spcBef>
            </a:pPr>
            <a:r>
              <a:rPr lang="en-GB" sz="1800">
                <a:solidFill>
                  <a:srgbClr val="283593"/>
                </a:solidFill>
                <a:latin typeface="SassoonPrimaryInfant" pitchFamily="2" charset="0"/>
                <a:ea typeface="Tahoma" panose="020B0604030504040204" pitchFamily="34" charset="0"/>
                <a:cs typeface="Tahoma" panose="020B0604030504040204" pitchFamily="34" charset="0"/>
              </a:rPr>
              <a:t>Maths (paper 2: Reasoning) – 40 minutes</a:t>
            </a:r>
          </a:p>
          <a:p>
            <a:pPr lvl="1">
              <a:lnSpc>
                <a:spcPct val="100000"/>
              </a:lnSpc>
              <a:spcBef>
                <a:spcPts val="0"/>
              </a:spcBef>
            </a:pPr>
            <a:r>
              <a:rPr lang="en-GB" sz="1800">
                <a:solidFill>
                  <a:srgbClr val="283593"/>
                </a:solidFill>
                <a:latin typeface="SassoonPrimaryInfant" pitchFamily="2" charset="0"/>
                <a:ea typeface="Tahoma" panose="020B0604030504040204" pitchFamily="34" charset="0"/>
                <a:cs typeface="Tahoma" panose="020B0604030504040204" pitchFamily="34" charset="0"/>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3</a:t>
            </a:fld>
            <a:endParaRPr lang="en">
              <a:latin typeface="SassoonPrimaryInfant" pitchFamily="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a:xfrm>
            <a:off x="226208" y="86683"/>
            <a:ext cx="8520600" cy="434776"/>
          </a:xfrm>
        </p:spPr>
        <p:txBody>
          <a:bodyPr/>
          <a:lstStyle/>
          <a:p>
            <a:r>
              <a:rPr lang="en-GB" sz="2000"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a:xfrm>
            <a:off x="311700" y="739302"/>
            <a:ext cx="8709458" cy="3829573"/>
          </a:xfrm>
        </p:spPr>
        <p:txBody>
          <a:bodyPr/>
          <a:lstStyle/>
          <a:p>
            <a:pPr marL="114300" indent="0">
              <a:buNone/>
            </a:pPr>
            <a:r>
              <a:rPr lang="en-GB" sz="2000">
                <a:latin typeface="SassoonPrimaryInfant" pitchFamily="2" charset="0"/>
                <a:ea typeface="Tahoma" panose="020B0604030504040204" pitchFamily="34" charset="0"/>
                <a:cs typeface="Tahoma" panose="020B0604030504040204" pitchFamily="34" charset="0"/>
              </a:rPr>
              <a:t>Children with additional needs (who have similar support as part of day-to-day learning in school) may be allotted specific arrangements, including:</a:t>
            </a:r>
          </a:p>
          <a:p>
            <a:r>
              <a:rPr lang="en-GB" sz="2000">
                <a:latin typeface="SassoonPrimaryInfant" pitchFamily="2" charset="0"/>
                <a:ea typeface="Tahoma" panose="020B0604030504040204" pitchFamily="34" charset="0"/>
                <a:cs typeface="Tahoma" panose="020B0604030504040204" pitchFamily="34" charset="0"/>
              </a:rPr>
              <a:t>Additional (extra) time;</a:t>
            </a:r>
          </a:p>
          <a:p>
            <a:r>
              <a:rPr lang="en-GB" sz="2000">
                <a:latin typeface="SassoonPrimaryInfant" pitchFamily="2" charset="0"/>
                <a:ea typeface="Tahoma" panose="020B0604030504040204" pitchFamily="34" charset="0"/>
                <a:cs typeface="Tahoma" panose="020B0604030504040204" pitchFamily="34" charset="0"/>
              </a:rPr>
              <a:t>Tests being opened early to be modified;</a:t>
            </a:r>
          </a:p>
          <a:p>
            <a:r>
              <a:rPr lang="en-GB" sz="2000">
                <a:latin typeface="SassoonPrimaryInfant" pitchFamily="2" charset="0"/>
                <a:ea typeface="Tahoma" panose="020B0604030504040204" pitchFamily="34" charset="0"/>
                <a:cs typeface="Tahoma" panose="020B0604030504040204" pitchFamily="34" charset="0"/>
              </a:rPr>
              <a:t>An adult to scribe (write) for them;</a:t>
            </a:r>
          </a:p>
          <a:p>
            <a:r>
              <a:rPr lang="en-GB" sz="2000">
                <a:latin typeface="SassoonPrimaryInfant" pitchFamily="2" charset="0"/>
                <a:ea typeface="Tahoma" panose="020B0604030504040204" pitchFamily="34" charset="0"/>
                <a:cs typeface="Tahoma" panose="020B0604030504040204" pitchFamily="34" charset="0"/>
              </a:rPr>
              <a:t>Using word processors independently; </a:t>
            </a:r>
          </a:p>
          <a:p>
            <a:r>
              <a:rPr lang="en-GB" sz="2000">
                <a:latin typeface="SassoonPrimaryInfant" pitchFamily="2" charset="0"/>
                <a:ea typeface="Tahoma" panose="020B0604030504040204" pitchFamily="34" charset="0"/>
                <a:cs typeface="Tahoma" panose="020B0604030504040204" pitchFamily="34" charset="0"/>
              </a:rPr>
              <a:t>An adult to read for them (including a translator);</a:t>
            </a:r>
          </a:p>
          <a:p>
            <a:r>
              <a:rPr lang="en-GB" sz="2000">
                <a:latin typeface="SassoonPrimaryInfant" pitchFamily="2" charset="0"/>
                <a:ea typeface="Tahoma" panose="020B0604030504040204" pitchFamily="34" charset="0"/>
                <a:cs typeface="Tahoma" panose="020B0604030504040204" pitchFamily="34" charset="0"/>
              </a:rPr>
              <a:t>The use of prompts or rest breaks;</a:t>
            </a:r>
          </a:p>
          <a:p>
            <a:r>
              <a:rPr lang="en-GB" sz="2000">
                <a:latin typeface="SassoonPrimaryInfant" pitchFamily="2" charset="0"/>
                <a:ea typeface="Tahoma" panose="020B0604030504040204" pitchFamily="34" charset="0"/>
                <a:cs typeface="Tahoma" panose="020B0604030504040204" pitchFamily="34" charset="0"/>
              </a:rPr>
              <a:t>Arrangements for children who are ill or injured at the time of the tests. </a:t>
            </a:r>
          </a:p>
          <a:p>
            <a:pPr marL="114300" indent="0">
              <a:buNone/>
            </a:pPr>
            <a:endParaRPr lang="en-GB">
              <a:latin typeface="SassoonPrimaryInfant" pitchFamily="2" charset="0"/>
              <a:ea typeface="Tahoma" panose="020B0604030504040204" pitchFamily="34" charset="0"/>
              <a:cs typeface="Tahoma" panose="020B0604030504040204" pitchFamily="34" charset="0"/>
            </a:endParaRPr>
          </a:p>
          <a:p>
            <a:pPr marL="114300" indent="0">
              <a:buNone/>
            </a:pPr>
            <a:r>
              <a:rPr kumimoji="0" lang="en-GB" sz="1050" b="0" i="1" u="none" strike="noStrike" kern="0" cap="none" spc="0" normalizeH="0" baseline="0">
                <a:ln>
                  <a:noFill/>
                </a:ln>
                <a:solidFill>
                  <a:srgbClr val="000000"/>
                </a:solidFill>
                <a:effectLst/>
                <a:uLnTx/>
                <a:uFillTx/>
                <a:latin typeface="SassoonPrimaryInfant" pitchFamily="2" charset="0"/>
                <a:ea typeface="Tahoma" panose="020B0604030504040204" pitchFamily="34" charset="0"/>
                <a:cs typeface="Tahoma" panose="020B0604030504040204" pitchFamily="34" charset="0"/>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a:latin typeface="SassoonPrimaryInfant" pitchFamily="2" charset="0"/>
              <a:ea typeface="Tahoma" panose="020B0604030504040204" pitchFamily="34" charset="0"/>
              <a:cs typeface="Tahoma" panose="020B0604030504040204" pitchFamily="34" charset="0"/>
            </a:endParaRPr>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4</a:t>
            </a:fld>
            <a:endParaRPr lang="en">
              <a:latin typeface="SassoonPrimaryInfant" pitchFamily="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a:xfrm>
            <a:off x="500558" y="133847"/>
            <a:ext cx="8520600" cy="434776"/>
          </a:xfrm>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a:xfrm>
            <a:off x="391598" y="656963"/>
            <a:ext cx="8520600" cy="3829573"/>
          </a:xfrm>
        </p:spPr>
        <p:txBody>
          <a:bodyPr/>
          <a:lstStyle/>
          <a:p>
            <a:pPr marL="114300" indent="0">
              <a:buNone/>
            </a:pPr>
            <a:r>
              <a:rPr lang="en-GB" sz="1800">
                <a:latin typeface="SassoonPrimaryInfant" pitchFamily="2" charset="0"/>
                <a:ea typeface="Tahoma" panose="020B0604030504040204" pitchFamily="34" charset="0"/>
                <a:cs typeface="Tahoma" panose="020B0604030504040204" pitchFamily="34" charset="0"/>
              </a:rPr>
              <a:t>Tests are marked externally. Once marked, the tests will be given the following scores:</a:t>
            </a:r>
          </a:p>
          <a:p>
            <a:r>
              <a:rPr lang="en-GB" sz="1800">
                <a:latin typeface="SassoonPrimaryInfant" pitchFamily="2" charset="0"/>
                <a:ea typeface="Tahoma" panose="020B0604030504040204" pitchFamily="34" charset="0"/>
                <a:cs typeface="Tahoma" panose="020B0604030504040204" pitchFamily="34" charset="0"/>
              </a:rPr>
              <a:t>A raw score (total number of marks achieved for each paper);</a:t>
            </a:r>
          </a:p>
          <a:p>
            <a:r>
              <a:rPr lang="en-GB" sz="1800">
                <a:latin typeface="SassoonPrimaryInfant" pitchFamily="2" charset="0"/>
                <a:ea typeface="Tahoma" panose="020B0604030504040204" pitchFamily="34" charset="0"/>
                <a:cs typeface="Tahoma" panose="020B0604030504040204" pitchFamily="34" charset="0"/>
              </a:rPr>
              <a:t>A scaled score (see below);</a:t>
            </a:r>
          </a:p>
          <a:p>
            <a:r>
              <a:rPr lang="en-GB" sz="1800">
                <a:latin typeface="SassoonPrimaryInfant" pitchFamily="2" charset="0"/>
                <a:ea typeface="Tahoma" panose="020B0604030504040204" pitchFamily="34" charset="0"/>
                <a:cs typeface="Tahoma" panose="020B0604030504040204" pitchFamily="34" charset="0"/>
              </a:rPr>
              <a:t>A judgement on if the National Standard has been met. </a:t>
            </a:r>
          </a:p>
          <a:p>
            <a:endParaRPr lang="en-GB" sz="1800">
              <a:latin typeface="SassoonPrimaryInfant" pitchFamily="2" charset="0"/>
              <a:ea typeface="Tahoma" panose="020B0604030504040204" pitchFamily="34" charset="0"/>
              <a:cs typeface="Tahoma" panose="020B0604030504040204" pitchFamily="34" charset="0"/>
            </a:endParaRPr>
          </a:p>
          <a:p>
            <a:pPr marL="114300" indent="0">
              <a:buNone/>
            </a:pPr>
            <a:r>
              <a:rPr lang="en-GB" sz="1800">
                <a:latin typeface="SassoonPrimaryInfant" pitchFamily="2" charset="0"/>
                <a:ea typeface="Tahoma" panose="020B0604030504040204" pitchFamily="34" charset="0"/>
                <a:cs typeface="Tahoma" panose="020B0604030504040204" pitchFamily="34" charset="0"/>
              </a:rPr>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sz="1800">
              <a:latin typeface="SassoonPrimaryInfant" pitchFamily="2" charset="0"/>
              <a:ea typeface="Tahoma" panose="020B0604030504040204" pitchFamily="34" charset="0"/>
              <a:cs typeface="Tahoma" panose="020B0604030504040204" pitchFamily="34" charset="0"/>
            </a:endParaRPr>
          </a:p>
          <a:p>
            <a:pPr marL="114300" indent="0">
              <a:buNone/>
            </a:pPr>
            <a:r>
              <a:rPr lang="en-GB" sz="1800">
                <a:latin typeface="SassoonPrimaryInfant" pitchFamily="2" charset="0"/>
                <a:ea typeface="Tahoma" panose="020B0604030504040204" pitchFamily="34" charset="0"/>
                <a:cs typeface="Tahoma" panose="020B0604030504040204" pitchFamily="34" charset="0"/>
              </a:rPr>
              <a:t>Scaled scores range from 80 to 120. </a:t>
            </a:r>
          </a:p>
          <a:p>
            <a:pPr marL="114300" indent="0">
              <a:buNone/>
            </a:pPr>
            <a:r>
              <a:rPr lang="en-GB" sz="1800">
                <a:solidFill>
                  <a:srgbClr val="283593"/>
                </a:solidFill>
                <a:latin typeface="SassoonPrimaryInfant" pitchFamily="2" charset="0"/>
                <a:ea typeface="Tahoma" panose="020B0604030504040204" pitchFamily="34" charset="0"/>
                <a:cs typeface="Tahoma" panose="020B0604030504040204" pitchFamily="34" charset="0"/>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5</a:t>
            </a:fld>
            <a:endParaRPr lang="en">
              <a:latin typeface="SassoonPrimaryInfant" pitchFamily="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a:xfrm>
            <a:off x="226208" y="210184"/>
            <a:ext cx="8520600" cy="434776"/>
          </a:xfrm>
        </p:spPr>
        <p:txBody>
          <a:bodyPr/>
          <a:lstStyle/>
          <a:p>
            <a:r>
              <a:rPr lang="en-GB" sz="2000" b="1">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Spelling, Punctuation and Grammar: Monday 11</a:t>
            </a:r>
            <a:r>
              <a:rPr lang="en-GB" sz="2000" b="1" baseline="30000">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th</a:t>
            </a:r>
            <a:r>
              <a:rPr lang="en-GB" sz="2000" b="1">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sz="2000">
                <a:latin typeface="SassoonPrimaryInfant" pitchFamily="2" charset="0"/>
                <a:ea typeface="Tahoma" panose="020B0604030504040204" pitchFamily="34" charset="0"/>
                <a:cs typeface="Tahoma" panose="020B0604030504040204" pitchFamily="34" charset="0"/>
              </a:rPr>
              <a:t>Spelling, Punctuation and Grammar consists of two papers.</a:t>
            </a:r>
          </a:p>
          <a:p>
            <a:pPr marL="114300" indent="0">
              <a:buNone/>
            </a:pPr>
            <a:endParaRPr lang="en-GB" sz="2000">
              <a:latin typeface="SassoonPrimaryInfant" pitchFamily="2" charset="0"/>
              <a:ea typeface="Tahoma" panose="020B0604030504040204" pitchFamily="34" charset="0"/>
              <a:cs typeface="Tahoma" panose="020B0604030504040204" pitchFamily="34" charset="0"/>
            </a:endParaRPr>
          </a:p>
          <a:p>
            <a:r>
              <a:rPr lang="en-GB" sz="2000">
                <a:latin typeface="SassoonPrimaryInfant" pitchFamily="2" charset="0"/>
                <a:ea typeface="Tahoma" panose="020B0604030504040204" pitchFamily="34" charset="0"/>
                <a:cs typeface="Tahoma" panose="020B0604030504040204" pitchFamily="34" charset="0"/>
              </a:rPr>
              <a:t>Paper 1 focuses on all three elements (spelling, punctuation and grammar). The paper lasts for </a:t>
            </a:r>
            <a:r>
              <a:rPr lang="en-GB" sz="2000">
                <a:solidFill>
                  <a:srgbClr val="283593"/>
                </a:solidFill>
                <a:latin typeface="SassoonPrimaryInfant" pitchFamily="2" charset="0"/>
                <a:ea typeface="Tahoma" panose="020B0604030504040204" pitchFamily="34" charset="0"/>
                <a:cs typeface="Tahoma" panose="020B0604030504040204" pitchFamily="34" charset="0"/>
              </a:rPr>
              <a:t>45 minutes</a:t>
            </a:r>
            <a:r>
              <a:rPr lang="en-GB" sz="2000">
                <a:latin typeface="SassoonPrimaryInfant" pitchFamily="2" charset="0"/>
                <a:ea typeface="Tahoma" panose="020B0604030504040204" pitchFamily="34" charset="0"/>
                <a:cs typeface="Tahoma" panose="020B0604030504040204" pitchFamily="34" charset="0"/>
              </a:rPr>
              <a:t>. </a:t>
            </a:r>
          </a:p>
          <a:p>
            <a:endParaRPr lang="en-GB" sz="2000">
              <a:latin typeface="SassoonPrimaryInfant" pitchFamily="2" charset="0"/>
              <a:ea typeface="Tahoma" panose="020B0604030504040204" pitchFamily="34" charset="0"/>
              <a:cs typeface="Tahoma" panose="020B0604030504040204" pitchFamily="34" charset="0"/>
            </a:endParaRPr>
          </a:p>
          <a:p>
            <a:r>
              <a:rPr lang="en-GB" sz="2000">
                <a:latin typeface="SassoonPrimaryInfant" pitchFamily="2" charset="0"/>
                <a:ea typeface="Tahoma" panose="020B0604030504040204" pitchFamily="34" charset="0"/>
                <a:cs typeface="Tahoma" panose="020B0604030504040204" pitchFamily="34" charset="0"/>
              </a:rPr>
              <a:t>Paper 2 consists of a spelling test only. It should take approximately </a:t>
            </a:r>
            <a:r>
              <a:rPr lang="en-GB" sz="2000">
                <a:solidFill>
                  <a:srgbClr val="283593"/>
                </a:solidFill>
                <a:latin typeface="SassoonPrimaryInfant" pitchFamily="2" charset="0"/>
                <a:ea typeface="Tahoma" panose="020B0604030504040204" pitchFamily="34" charset="0"/>
                <a:cs typeface="Tahoma" panose="020B0604030504040204" pitchFamily="34" charset="0"/>
              </a:rPr>
              <a:t>15 minutes</a:t>
            </a:r>
            <a:r>
              <a:rPr lang="en-GB" sz="2000">
                <a:latin typeface="SassoonPrimaryInfant" pitchFamily="2" charset="0"/>
                <a:ea typeface="Tahoma" panose="020B0604030504040204" pitchFamily="34" charset="0"/>
                <a:cs typeface="Tahoma" panose="020B0604030504040204" pitchFamily="34" charset="0"/>
              </a:rPr>
              <a:t>, although this is not a set amount of time (pupils will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6</a:t>
            </a:fld>
            <a:endParaRPr lang="en">
              <a:latin typeface="SassoonPrimaryInfant" pitchFamily="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a:xfrm>
            <a:off x="311700" y="75712"/>
            <a:ext cx="8520600" cy="434776"/>
          </a:xfrm>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211274" y="535115"/>
            <a:ext cx="8527175" cy="3829573"/>
          </a:xfrm>
        </p:spPr>
        <p:txBody>
          <a:bodyPr/>
          <a:lstStyle/>
          <a:p>
            <a:pPr marL="114300" indent="0">
              <a:buNone/>
            </a:pPr>
            <a:r>
              <a:rPr lang="en-GB" sz="1800">
                <a:latin typeface="SassoonPrimaryInfant" pitchFamily="2" charset="0"/>
                <a:ea typeface="Tahoma" panose="020B0604030504040204" pitchFamily="34" charset="0"/>
                <a:cs typeface="Tahoma" panose="020B0604030504040204" pitchFamily="34" charset="0"/>
              </a:rPr>
              <a:t>The children have been working hard on developing and securing their knowledge of the technical vocabulary needed in this test. </a:t>
            </a:r>
          </a:p>
          <a:p>
            <a:pPr marL="114300" indent="0">
              <a:buNone/>
            </a:pPr>
            <a:endParaRPr lang="en-GB" sz="1800">
              <a:latin typeface="SassoonPrimaryInfant" pitchFamily="2" charset="0"/>
              <a:ea typeface="Tahoma" panose="020B0604030504040204" pitchFamily="34" charset="0"/>
              <a:cs typeface="Tahoma" panose="020B0604030504040204" pitchFamily="34" charset="0"/>
            </a:endParaRPr>
          </a:p>
          <a:p>
            <a:pPr marL="114300" indent="0">
              <a:buNone/>
            </a:pPr>
            <a:r>
              <a:rPr lang="en-GB" sz="1800">
                <a:latin typeface="SassoonPrimaryInfant" pitchFamily="2" charset="0"/>
                <a:ea typeface="Tahoma" panose="020B0604030504040204" pitchFamily="34" charset="0"/>
                <a:cs typeface="Tahoma" panose="020B0604030504040204" pitchFamily="34" charset="0"/>
              </a:rPr>
              <a:t>This test focuses on:</a:t>
            </a:r>
          </a:p>
          <a:p>
            <a:r>
              <a:rPr lang="en-GB" sz="1800">
                <a:solidFill>
                  <a:srgbClr val="283593"/>
                </a:solidFill>
                <a:latin typeface="SassoonPrimaryInfant" pitchFamily="2" charset="0"/>
                <a:ea typeface="Tahoma" panose="020B0604030504040204" pitchFamily="34" charset="0"/>
                <a:cs typeface="Tahoma" panose="020B0604030504040204" pitchFamily="34" charset="0"/>
              </a:rPr>
              <a:t>Grammatical terms/ word classes;</a:t>
            </a:r>
          </a:p>
          <a:p>
            <a:r>
              <a:rPr lang="en-GB" sz="1800">
                <a:solidFill>
                  <a:srgbClr val="283593"/>
                </a:solidFill>
                <a:latin typeface="SassoonPrimaryInfant" pitchFamily="2" charset="0"/>
                <a:ea typeface="Tahoma" panose="020B0604030504040204" pitchFamily="34" charset="0"/>
                <a:cs typeface="Tahoma" panose="020B0604030504040204" pitchFamily="34" charset="0"/>
              </a:rPr>
              <a:t>Functions of sentences;</a:t>
            </a:r>
          </a:p>
          <a:p>
            <a:r>
              <a:rPr lang="en-GB" sz="1800">
                <a:solidFill>
                  <a:srgbClr val="283593"/>
                </a:solidFill>
                <a:latin typeface="SassoonPrimaryInfant" pitchFamily="2" charset="0"/>
                <a:ea typeface="Tahoma" panose="020B0604030504040204" pitchFamily="34" charset="0"/>
                <a:cs typeface="Tahoma" panose="020B0604030504040204" pitchFamily="34" charset="0"/>
              </a:rPr>
              <a:t>Combining words, phrases and clauses;</a:t>
            </a:r>
          </a:p>
          <a:p>
            <a:r>
              <a:rPr lang="en-GB" sz="1800">
                <a:solidFill>
                  <a:srgbClr val="283593"/>
                </a:solidFill>
                <a:latin typeface="SassoonPrimaryInfant" pitchFamily="2" charset="0"/>
                <a:ea typeface="Tahoma" panose="020B0604030504040204" pitchFamily="34" charset="0"/>
                <a:cs typeface="Tahoma" panose="020B0604030504040204" pitchFamily="34" charset="0"/>
              </a:rPr>
              <a:t>Verb forms, tenses and consistency;</a:t>
            </a:r>
          </a:p>
          <a:p>
            <a:r>
              <a:rPr lang="en-GB" sz="1800">
                <a:solidFill>
                  <a:srgbClr val="283593"/>
                </a:solidFill>
                <a:latin typeface="SassoonPrimaryInfant" pitchFamily="2" charset="0"/>
                <a:ea typeface="Tahoma" panose="020B0604030504040204" pitchFamily="34" charset="0"/>
                <a:cs typeface="Tahoma" panose="020B0604030504040204" pitchFamily="34" charset="0"/>
              </a:rPr>
              <a:t>Punctuation;</a:t>
            </a:r>
          </a:p>
          <a:p>
            <a:r>
              <a:rPr lang="en-GB" sz="1800">
                <a:solidFill>
                  <a:srgbClr val="283593"/>
                </a:solidFill>
                <a:latin typeface="SassoonPrimaryInfant" pitchFamily="2" charset="0"/>
                <a:ea typeface="Tahoma" panose="020B0604030504040204" pitchFamily="34" charset="0"/>
                <a:cs typeface="Tahoma" panose="020B0604030504040204" pitchFamily="34" charset="0"/>
              </a:rPr>
              <a:t>Vocabulary;</a:t>
            </a:r>
          </a:p>
          <a:p>
            <a:r>
              <a:rPr lang="en-GB" sz="1800">
                <a:solidFill>
                  <a:srgbClr val="283593"/>
                </a:solidFill>
                <a:latin typeface="SassoonPrimaryInfant" pitchFamily="2" charset="0"/>
                <a:ea typeface="Tahoma" panose="020B0604030504040204" pitchFamily="34" charset="0"/>
                <a:cs typeface="Tahoma" panose="020B0604030504040204" pitchFamily="34" charset="0"/>
              </a:rPr>
              <a:t>Standard English and formality.</a:t>
            </a:r>
          </a:p>
          <a:p>
            <a:pPr marL="114300" indent="0">
              <a:buNone/>
            </a:pPr>
            <a:endParaRPr lang="en-GB" sz="1800">
              <a:latin typeface="SassoonPrimaryInfant" pitchFamily="2" charset="0"/>
              <a:ea typeface="Tahoma" panose="020B0604030504040204" pitchFamily="34" charset="0"/>
              <a:cs typeface="Tahoma" panose="020B0604030504040204" pitchFamily="34" charset="0"/>
            </a:endParaRPr>
          </a:p>
          <a:p>
            <a:pPr marL="114300" indent="0">
              <a:buNone/>
            </a:pPr>
            <a:r>
              <a:rPr lang="en-GB" sz="1800">
                <a:latin typeface="SassoonPrimaryInfant" pitchFamily="2" charset="0"/>
                <a:ea typeface="Tahoma" panose="020B0604030504040204" pitchFamily="34" charset="0"/>
                <a:cs typeface="Tahoma" panose="020B0604030504040204" pitchFamily="34" charset="0"/>
              </a:rPr>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7</a:t>
            </a:fld>
            <a:endParaRPr lang="en">
              <a:latin typeface="SassoonPrimaryInfant" pitchFamily="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pic>
        <p:nvPicPr>
          <p:cNvPr id="12" name="Picture 11">
            <a:extLst>
              <a:ext uri="{FF2B5EF4-FFF2-40B4-BE49-F238E27FC236}">
                <a16:creationId xmlns:a16="http://schemas.microsoft.com/office/drawing/2014/main" id="{6228AFDF-FEC2-4F3C-9A53-B19C398A9DAB}"/>
              </a:ext>
            </a:extLst>
          </p:cNvPr>
          <p:cNvPicPr>
            <a:picLocks noChangeAspect="1"/>
          </p:cNvPicPr>
          <p:nvPr/>
        </p:nvPicPr>
        <p:blipFill>
          <a:blip r:embed="rId3"/>
          <a:stretch>
            <a:fillRect/>
          </a:stretch>
        </p:blipFill>
        <p:spPr>
          <a:xfrm>
            <a:off x="2985411" y="3115972"/>
            <a:ext cx="4033105" cy="1744045"/>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25A84810-1F1C-45AD-84B6-5FC481AF813A}"/>
              </a:ext>
            </a:extLst>
          </p:cNvPr>
          <p:cNvPicPr>
            <a:picLocks noChangeAspect="1"/>
          </p:cNvPicPr>
          <p:nvPr/>
        </p:nvPicPr>
        <p:blipFill>
          <a:blip r:embed="rId4"/>
          <a:stretch>
            <a:fillRect/>
          </a:stretch>
        </p:blipFill>
        <p:spPr>
          <a:xfrm>
            <a:off x="445045" y="1271355"/>
            <a:ext cx="4033105" cy="1734975"/>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4D3AD2B-353C-4981-A461-1920AAA9479D}"/>
              </a:ext>
            </a:extLst>
          </p:cNvPr>
          <p:cNvPicPr>
            <a:picLocks noChangeAspect="1"/>
          </p:cNvPicPr>
          <p:nvPr/>
        </p:nvPicPr>
        <p:blipFill>
          <a:blip r:embed="rId5"/>
          <a:stretch>
            <a:fillRect/>
          </a:stretch>
        </p:blipFill>
        <p:spPr>
          <a:xfrm>
            <a:off x="4654068" y="1788358"/>
            <a:ext cx="4367090" cy="700967"/>
          </a:xfrm>
          <a:prstGeom prst="rect">
            <a:avLst/>
          </a:prstGeom>
          <a:effectLst>
            <a:outerShdw blurRad="50800" dist="38100" dir="2700000" algn="tl" rotWithShape="0">
              <a:prstClr val="black">
                <a:alpha val="40000"/>
              </a:prstClr>
            </a:outerShdw>
          </a:effectLst>
        </p:spPr>
      </p:pic>
      <p:grpSp>
        <p:nvGrpSpPr>
          <p:cNvPr id="5" name="Group 4">
            <a:extLst>
              <a:ext uri="{FF2B5EF4-FFF2-40B4-BE49-F238E27FC236}">
                <a16:creationId xmlns:a16="http://schemas.microsoft.com/office/drawing/2014/main" id="{32506F66-DA2B-4F27-8604-E2CE54DA20FA}"/>
              </a:ext>
            </a:extLst>
          </p:cNvPr>
          <p:cNvGrpSpPr/>
          <p:nvPr/>
        </p:nvGrpSpPr>
        <p:grpSpPr>
          <a:xfrm>
            <a:off x="3001041" y="1994499"/>
            <a:ext cx="4414946" cy="2749439"/>
            <a:chOff x="3001041" y="1994499"/>
            <a:chExt cx="4414946" cy="2749439"/>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01041" y="2266422"/>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sym typeface="Wingdings" panose="05000000000000000000" pitchFamily="2" charset="2"/>
                </a:rPr>
                <a:t></a:t>
              </a:r>
              <a:endParaRPr lang="en-GB" sz="1200" u="sng"/>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34198" y="1994499"/>
              <a:ext cx="1281789"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sym typeface="Wingdings" panose="05000000000000000000" pitchFamily="2" charset="2"/>
                </a:rPr>
                <a:t>e.g. that, which</a:t>
              </a:r>
              <a:endParaRPr lang="en-GB" sz="1200" u="sng"/>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3274644" y="4122543"/>
              <a:ext cx="3360615" cy="6213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a:sym typeface="Wingdings" panose="05000000000000000000" pitchFamily="2" charset="2"/>
                </a:rPr>
                <a:t>e.g. The first sentence is about two people and the second sentence is about three people.</a:t>
              </a:r>
              <a:endParaRPr lang="en-GB" sz="1200" u="sng"/>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pic>
        <p:nvPicPr>
          <p:cNvPr id="197" name="Shape 197"/>
          <p:cNvPicPr preferRelativeResize="0"/>
          <p:nvPr/>
        </p:nvPicPr>
        <p:blipFill rotWithShape="1">
          <a:blip r:embed="rId3">
            <a:alphaModFix/>
          </a:blip>
          <a:srcRect t="27320"/>
          <a:stretch/>
        </p:blipFill>
        <p:spPr>
          <a:xfrm>
            <a:off x="1242010" y="1114026"/>
            <a:ext cx="6690188" cy="3953892"/>
          </a:xfrm>
          <a:prstGeom prst="rect">
            <a:avLst/>
          </a:prstGeom>
          <a:noFill/>
          <a:ln>
            <a:noFill/>
          </a:ln>
        </p:spPr>
      </p:pic>
      <p:sp>
        <p:nvSpPr>
          <p:cNvPr id="2" name="TextBox 1">
            <a:extLst>
              <a:ext uri="{FF2B5EF4-FFF2-40B4-BE49-F238E27FC236}">
                <a16:creationId xmlns:a16="http://schemas.microsoft.com/office/drawing/2014/main" id="{B45AAF4C-B52D-E088-A326-0BE4043260AA}"/>
              </a:ext>
            </a:extLst>
          </p:cNvPr>
          <p:cNvSpPr txBox="1"/>
          <p:nvPr/>
        </p:nvSpPr>
        <p:spPr>
          <a:xfrm>
            <a:off x="1186956" y="75582"/>
            <a:ext cx="6800296" cy="954107"/>
          </a:xfrm>
          <a:prstGeom prst="rect">
            <a:avLst/>
          </a:prstGeom>
          <a:solidFill>
            <a:schemeClr val="bg1"/>
          </a:solidFill>
        </p:spPr>
        <p:txBody>
          <a:bodyPr wrap="square" rtlCol="0">
            <a:spAutoFit/>
          </a:bodyPr>
          <a:lstStyle/>
          <a:p>
            <a:pPr algn="ctr"/>
            <a:r>
              <a:rPr lang="en-GB" sz="2800" b="1">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Incorrect use of capital letters will not be accepted</a:t>
            </a:r>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6" name="Shape 206"/>
          <p:cNvPicPr preferRelativeResize="0"/>
          <p:nvPr/>
        </p:nvPicPr>
        <p:blipFill rotWithShape="1">
          <a:blip r:embed="rId3">
            <a:alphaModFix/>
          </a:blip>
          <a:srcRect t="29375"/>
          <a:stretch/>
        </p:blipFill>
        <p:spPr>
          <a:xfrm>
            <a:off x="1550263" y="521733"/>
            <a:ext cx="6043474" cy="4621767"/>
          </a:xfrm>
          <a:prstGeom prst="rect">
            <a:avLst/>
          </a:prstGeom>
          <a:noFill/>
          <a:ln>
            <a:noFill/>
          </a:ln>
        </p:spPr>
      </p:pic>
      <p:sp>
        <p:nvSpPr>
          <p:cNvPr id="2" name="TextBox 1">
            <a:extLst>
              <a:ext uri="{FF2B5EF4-FFF2-40B4-BE49-F238E27FC236}">
                <a16:creationId xmlns:a16="http://schemas.microsoft.com/office/drawing/2014/main" id="{E60A34D1-0442-B11B-4EBA-9D443DFA58AA}"/>
              </a:ext>
            </a:extLst>
          </p:cNvPr>
          <p:cNvSpPr txBox="1"/>
          <p:nvPr/>
        </p:nvSpPr>
        <p:spPr>
          <a:xfrm>
            <a:off x="1171852" y="0"/>
            <a:ext cx="6800296" cy="523220"/>
          </a:xfrm>
          <a:prstGeom prst="rect">
            <a:avLst/>
          </a:prstGeom>
          <a:solidFill>
            <a:schemeClr val="bg1"/>
          </a:solidFill>
        </p:spPr>
        <p:txBody>
          <a:bodyPr wrap="square" rtlCol="0">
            <a:spAutoFit/>
          </a:bodyPr>
          <a:lstStyle/>
          <a:p>
            <a:pPr algn="ctr"/>
            <a:r>
              <a:rPr lang="en-GB" sz="2800" b="1">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All punctuation must be checked.</a:t>
            </a: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4" name="Shape 214"/>
          <p:cNvPicPr preferRelativeResize="0"/>
          <p:nvPr/>
        </p:nvPicPr>
        <p:blipFill rotWithShape="1">
          <a:blip r:embed="rId3">
            <a:alphaModFix/>
          </a:blip>
          <a:srcRect t="21034"/>
          <a:stretch/>
        </p:blipFill>
        <p:spPr>
          <a:xfrm>
            <a:off x="1349684" y="715733"/>
            <a:ext cx="6444631" cy="4335659"/>
          </a:xfrm>
          <a:prstGeom prst="rect">
            <a:avLst/>
          </a:prstGeom>
          <a:noFill/>
          <a:ln>
            <a:noFill/>
          </a:ln>
        </p:spPr>
      </p:pic>
      <p:sp>
        <p:nvSpPr>
          <p:cNvPr id="2" name="TextBox 1">
            <a:extLst>
              <a:ext uri="{FF2B5EF4-FFF2-40B4-BE49-F238E27FC236}">
                <a16:creationId xmlns:a16="http://schemas.microsoft.com/office/drawing/2014/main" id="{29EA51E6-68E1-17F4-434F-D11F1697EAA6}"/>
              </a:ext>
            </a:extLst>
          </p:cNvPr>
          <p:cNvSpPr txBox="1"/>
          <p:nvPr/>
        </p:nvSpPr>
        <p:spPr>
          <a:xfrm>
            <a:off x="1171852" y="0"/>
            <a:ext cx="6800296" cy="523220"/>
          </a:xfrm>
          <a:prstGeom prst="rect">
            <a:avLst/>
          </a:prstGeom>
          <a:solidFill>
            <a:schemeClr val="bg1"/>
          </a:solidFill>
        </p:spPr>
        <p:txBody>
          <a:bodyPr wrap="square" rtlCol="0">
            <a:spAutoFit/>
          </a:bodyPr>
          <a:lstStyle/>
          <a:p>
            <a:pPr algn="ctr"/>
            <a:r>
              <a:rPr lang="en-GB" sz="2800" b="1">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Questions must be read carefully.</a:t>
            </a: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Spelling, Punctuation and Grammar: Paper 2</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Paper 2 is a shorter paper that focuses solely on spellings. </a:t>
            </a:r>
          </a:p>
          <a:p>
            <a:pPr marL="114300" indent="0">
              <a:buNone/>
            </a:pPr>
            <a:endParaRPr lang="en-GB">
              <a:latin typeface="SassoonPrimaryInfant" pitchFamily="2" charset="0"/>
              <a:ea typeface="Tahoma" panose="020B0604030504040204" pitchFamily="34" charset="0"/>
              <a:cs typeface="Tahoma" panose="020B0604030504040204" pitchFamily="34" charset="0"/>
            </a:endParaRPr>
          </a:p>
          <a:p>
            <a:pPr marL="114300" indent="0">
              <a:buNone/>
            </a:pPr>
            <a:r>
              <a:rPr lang="en-GB">
                <a:latin typeface="SassoonPrimaryInfant" pitchFamily="2" charset="0"/>
                <a:ea typeface="Tahoma" panose="020B0604030504040204" pitchFamily="34" charset="0"/>
                <a:cs typeface="Tahoma" panose="020B0604030504040204" pitchFamily="34" charset="0"/>
              </a:rPr>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12</a:t>
            </a:fld>
            <a:endParaRPr lang="en">
              <a:latin typeface="SassoonPrimaryInfant" pitchFamily="2"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D168B65D-7DE5-4926-8659-BA7674B819A6}"/>
              </a:ext>
            </a:extLst>
          </p:cNvPr>
          <p:cNvPicPr>
            <a:picLocks noChangeAspect="1"/>
          </p:cNvPicPr>
          <p:nvPr/>
        </p:nvPicPr>
        <p:blipFill>
          <a:blip r:embed="rId3"/>
          <a:stretch>
            <a:fillRect/>
          </a:stretch>
        </p:blipFill>
        <p:spPr>
          <a:xfrm>
            <a:off x="1611129" y="1888256"/>
            <a:ext cx="6550272" cy="299356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Reading: Tuesday 12</a:t>
            </a:r>
            <a:r>
              <a:rPr lang="en-GB" b="1" u="sng" baseline="30000">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th</a:t>
            </a:r>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There is one reading test that lasts for </a:t>
            </a:r>
            <a:r>
              <a:rPr lang="en-GB">
                <a:solidFill>
                  <a:srgbClr val="283593"/>
                </a:solidFill>
                <a:latin typeface="SassoonPrimaryInfant" pitchFamily="2" charset="0"/>
                <a:ea typeface="Tahoma" panose="020B0604030504040204" pitchFamily="34" charset="0"/>
                <a:cs typeface="Tahoma" panose="020B0604030504040204" pitchFamily="34" charset="0"/>
              </a:rPr>
              <a:t>60 minutes</a:t>
            </a:r>
            <a:r>
              <a:rPr lang="en-GB">
                <a:latin typeface="SassoonPrimaryInfant" pitchFamily="2" charset="0"/>
                <a:ea typeface="Tahoma" panose="020B0604030504040204" pitchFamily="34" charset="0"/>
                <a:cs typeface="Tahoma" panose="020B0604030504040204" pitchFamily="34" charset="0"/>
              </a:rPr>
              <a:t>. </a:t>
            </a:r>
          </a:p>
          <a:p>
            <a:pPr marL="114300" indent="0">
              <a:buNone/>
            </a:pPr>
            <a:r>
              <a:rPr lang="en-GB">
                <a:latin typeface="SassoonPrimaryInfant" pitchFamily="2" charset="0"/>
                <a:ea typeface="Tahoma" panose="020B0604030504040204" pitchFamily="34" charset="0"/>
                <a:cs typeface="Tahoma" panose="020B0604030504040204" pitchFamily="34" charset="0"/>
              </a:rPr>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latin typeface="SassoonPrimaryInfant" pitchFamily="2" charset="0"/>
                <a:ea typeface="Tahoma" panose="020B0604030504040204" pitchFamily="34" charset="0"/>
                <a:cs typeface="Tahoma" panose="020B0604030504040204" pitchFamily="34" charset="0"/>
              </a:rPr>
              <a:t>non-fiction, fiction and/ or poetry</a:t>
            </a:r>
            <a:r>
              <a:rPr lang="en-GB">
                <a:latin typeface="SassoonPrimaryInfant" pitchFamily="2" charset="0"/>
                <a:ea typeface="Tahoma" panose="020B0604030504040204" pitchFamily="34" charset="0"/>
                <a:cs typeface="Tahoma" panose="020B0604030504040204" pitchFamily="34" charset="0"/>
              </a:rPr>
              <a:t>. </a:t>
            </a:r>
          </a:p>
          <a:p>
            <a:pPr marL="114300" indent="0">
              <a:buNone/>
            </a:pPr>
            <a:endParaRPr lang="en-GB" sz="1000">
              <a:latin typeface="SassoonPrimaryInfant" pitchFamily="2" charset="0"/>
              <a:ea typeface="Tahoma" panose="020B0604030504040204" pitchFamily="34" charset="0"/>
              <a:cs typeface="Tahoma" panose="020B0604030504040204" pitchFamily="34" charset="0"/>
            </a:endParaRPr>
          </a:p>
          <a:p>
            <a:pPr marL="114300" indent="0">
              <a:buNone/>
            </a:pPr>
            <a:r>
              <a:rPr lang="en-GB">
                <a:latin typeface="SassoonPrimaryInfant" pitchFamily="2" charset="0"/>
                <a:ea typeface="Tahoma" panose="020B0604030504040204" pitchFamily="34" charset="0"/>
                <a:cs typeface="Tahoma" panose="020B0604030504040204" pitchFamily="34" charset="0"/>
              </a:rPr>
              <a:t>The test covers the following areas (known as Content Domains): </a:t>
            </a:r>
          </a:p>
          <a:p>
            <a:r>
              <a:rPr lang="en-GB" sz="1400">
                <a:solidFill>
                  <a:srgbClr val="283593"/>
                </a:solidFill>
                <a:latin typeface="SassoonPrimaryInfant" pitchFamily="2" charset="0"/>
                <a:ea typeface="Tahoma" panose="020B0604030504040204" pitchFamily="34" charset="0"/>
                <a:cs typeface="Tahoma" panose="020B0604030504040204" pitchFamily="34" charset="0"/>
              </a:rPr>
              <a:t>Give/ explain the meaning of words in context;</a:t>
            </a:r>
          </a:p>
          <a:p>
            <a:r>
              <a:rPr lang="en-GB" sz="1400">
                <a:solidFill>
                  <a:srgbClr val="283593"/>
                </a:solidFill>
                <a:latin typeface="SassoonPrimaryInfant" pitchFamily="2" charset="0"/>
                <a:ea typeface="Tahoma" panose="020B0604030504040204" pitchFamily="34" charset="0"/>
                <a:cs typeface="Tahoma" panose="020B0604030504040204" pitchFamily="34" charset="0"/>
              </a:rPr>
              <a:t>Retrieve and record information/ identify key details from fiction and non-fiction;</a:t>
            </a:r>
          </a:p>
          <a:p>
            <a:r>
              <a:rPr lang="en-GB" sz="1400">
                <a:solidFill>
                  <a:srgbClr val="283593"/>
                </a:solidFill>
                <a:latin typeface="SassoonPrimaryInfant" pitchFamily="2" charset="0"/>
                <a:ea typeface="Tahoma" panose="020B0604030504040204" pitchFamily="34" charset="0"/>
                <a:cs typeface="Tahoma" panose="020B0604030504040204" pitchFamily="34" charset="0"/>
              </a:rPr>
              <a:t>Summarise main ideas from more than one paragraph;</a:t>
            </a:r>
          </a:p>
          <a:p>
            <a:r>
              <a:rPr lang="en-GB" sz="1400">
                <a:solidFill>
                  <a:srgbClr val="283593"/>
                </a:solidFill>
                <a:latin typeface="SassoonPrimaryInfant" pitchFamily="2" charset="0"/>
                <a:ea typeface="Tahoma" panose="020B0604030504040204" pitchFamily="34" charset="0"/>
                <a:cs typeface="Tahoma" panose="020B0604030504040204" pitchFamily="34" charset="0"/>
              </a:rPr>
              <a:t>Make inferences from the text/ explain and justify inferences with evidence from the text;</a:t>
            </a:r>
          </a:p>
          <a:p>
            <a:r>
              <a:rPr lang="en-GB" sz="1400">
                <a:solidFill>
                  <a:srgbClr val="283593"/>
                </a:solidFill>
                <a:latin typeface="SassoonPrimaryInfant" pitchFamily="2" charset="0"/>
                <a:ea typeface="Tahoma" panose="020B0604030504040204" pitchFamily="34" charset="0"/>
                <a:cs typeface="Tahoma" panose="020B0604030504040204" pitchFamily="34" charset="0"/>
              </a:rPr>
              <a:t>Predict what might happen from details stated and implied;</a:t>
            </a:r>
          </a:p>
          <a:p>
            <a:r>
              <a:rPr lang="en-GB" sz="1400">
                <a:solidFill>
                  <a:srgbClr val="283593"/>
                </a:solidFill>
                <a:latin typeface="SassoonPrimaryInfant" pitchFamily="2" charset="0"/>
                <a:ea typeface="Tahoma" panose="020B0604030504040204" pitchFamily="34" charset="0"/>
                <a:cs typeface="Tahoma" panose="020B0604030504040204" pitchFamily="34" charset="0"/>
              </a:rPr>
              <a:t>Identify/ explain how information/ narrative content is related and contributes to meaning as a whole; </a:t>
            </a:r>
          </a:p>
          <a:p>
            <a:r>
              <a:rPr lang="en-GB" sz="1400">
                <a:solidFill>
                  <a:srgbClr val="283593"/>
                </a:solidFill>
                <a:latin typeface="SassoonPrimaryInfant" pitchFamily="2" charset="0"/>
                <a:ea typeface="Tahoma" panose="020B0604030504040204" pitchFamily="34" charset="0"/>
                <a:cs typeface="Tahoma" panose="020B0604030504040204" pitchFamily="34" charset="0"/>
              </a:rPr>
              <a:t>Identify/ explain how meaning is enhanced through choice of words and phrases;</a:t>
            </a:r>
          </a:p>
          <a:p>
            <a:r>
              <a:rPr lang="en-GB" sz="1400">
                <a:solidFill>
                  <a:srgbClr val="283593"/>
                </a:solidFill>
                <a:latin typeface="SassoonPrimaryInfant" pitchFamily="2" charset="0"/>
                <a:ea typeface="Tahoma" panose="020B0604030504040204" pitchFamily="34" charset="0"/>
                <a:cs typeface="Tahoma" panose="020B0604030504040204" pitchFamily="34" charset="0"/>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13</a:t>
            </a:fld>
            <a:endParaRPr lang="en">
              <a:latin typeface="SassoonPrimaryInfant" pitchFamily="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The reading SATs paper requires a range of answer styles.</a:t>
            </a:r>
          </a:p>
          <a:p>
            <a:pPr marL="114300" indent="0">
              <a:buNone/>
            </a:pPr>
            <a:endParaRPr lang="en-GB">
              <a:latin typeface="SassoonPrimaryInfant" pitchFamily="2" charset="0"/>
              <a:ea typeface="Tahoma" panose="020B0604030504040204" pitchFamily="34" charset="0"/>
              <a:cs typeface="Tahoma" panose="020B0604030504040204" pitchFamily="34" charset="0"/>
            </a:endParaRPr>
          </a:p>
          <a:p>
            <a:pPr marL="114300" indent="0">
              <a:buNone/>
            </a:pPr>
            <a:r>
              <a:rPr lang="en-GB">
                <a:latin typeface="SassoonPrimaryInfant" pitchFamily="2" charset="0"/>
                <a:ea typeface="Tahoma" panose="020B0604030504040204" pitchFamily="34" charset="0"/>
                <a:cs typeface="Tahoma" panose="020B0604030504040204" pitchFamily="34" charset="0"/>
              </a:rPr>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6" name="Picture 5">
            <a:extLst>
              <a:ext uri="{FF2B5EF4-FFF2-40B4-BE49-F238E27FC236}">
                <a16:creationId xmlns:a16="http://schemas.microsoft.com/office/drawing/2014/main" id="{F676C546-D209-41CB-AEF5-77B5AF70B2AB}"/>
              </a:ext>
            </a:extLst>
          </p:cNvPr>
          <p:cNvPicPr>
            <a:picLocks noChangeAspect="1"/>
          </p:cNvPicPr>
          <p:nvPr/>
        </p:nvPicPr>
        <p:blipFill>
          <a:blip r:embed="rId3"/>
          <a:stretch>
            <a:fillRect/>
          </a:stretch>
        </p:blipFill>
        <p:spPr>
          <a:xfrm>
            <a:off x="456660" y="1712002"/>
            <a:ext cx="4642594" cy="130675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5038BECB-9DE6-442C-B750-A465EFF4528F}"/>
              </a:ext>
            </a:extLst>
          </p:cNvPr>
          <p:cNvPicPr>
            <a:picLocks noChangeAspect="1"/>
          </p:cNvPicPr>
          <p:nvPr/>
        </p:nvPicPr>
        <p:blipFill>
          <a:blip r:embed="rId4"/>
          <a:stretch>
            <a:fillRect/>
          </a:stretch>
        </p:blipFill>
        <p:spPr>
          <a:xfrm>
            <a:off x="5244215" y="1131277"/>
            <a:ext cx="3705225" cy="133350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F2DBDE4B-85E0-41C4-88FD-D7FD84868A9B}"/>
              </a:ext>
            </a:extLst>
          </p:cNvPr>
          <p:cNvPicPr>
            <a:picLocks noChangeAspect="1"/>
          </p:cNvPicPr>
          <p:nvPr/>
        </p:nvPicPr>
        <p:blipFill>
          <a:blip r:embed="rId5"/>
          <a:stretch>
            <a:fillRect/>
          </a:stretch>
        </p:blipFill>
        <p:spPr>
          <a:xfrm>
            <a:off x="2069175" y="3225773"/>
            <a:ext cx="5717869" cy="173507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Example questions:</a:t>
            </a:r>
          </a:p>
          <a:p>
            <a:pPr marL="114300" indent="0">
              <a:buNone/>
            </a:pPr>
            <a:r>
              <a:rPr lang="en-GB">
                <a:latin typeface="SassoonPrimaryInfant" pitchFamily="2" charset="0"/>
                <a:ea typeface="Tahoma" panose="020B0604030504040204" pitchFamily="34" charset="0"/>
                <a:cs typeface="Tahoma" panose="020B0604030504040204" pitchFamily="34" charset="0"/>
              </a:rPr>
              <a:t>Based on text 2: Fact Sheet: About Bumblebees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11" name="Picture 10">
            <a:extLst>
              <a:ext uri="{FF2B5EF4-FFF2-40B4-BE49-F238E27FC236}">
                <a16:creationId xmlns:a16="http://schemas.microsoft.com/office/drawing/2014/main" id="{0AEAC541-8DD0-4DF2-B13E-F7FB96914FA3}"/>
              </a:ext>
            </a:extLst>
          </p:cNvPr>
          <p:cNvPicPr>
            <a:picLocks noChangeAspect="1"/>
          </p:cNvPicPr>
          <p:nvPr/>
        </p:nvPicPr>
        <p:blipFill>
          <a:blip r:embed="rId3"/>
          <a:stretch>
            <a:fillRect/>
          </a:stretch>
        </p:blipFill>
        <p:spPr>
          <a:xfrm>
            <a:off x="4478150" y="609896"/>
            <a:ext cx="4470400" cy="1258099"/>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5A82127C-D87D-49C4-9791-6FE55980637C}"/>
              </a:ext>
            </a:extLst>
          </p:cNvPr>
          <p:cNvPicPr>
            <a:picLocks noChangeAspect="1"/>
          </p:cNvPicPr>
          <p:nvPr/>
        </p:nvPicPr>
        <p:blipFill>
          <a:blip r:embed="rId4"/>
          <a:stretch>
            <a:fillRect/>
          </a:stretch>
        </p:blipFill>
        <p:spPr>
          <a:xfrm>
            <a:off x="5018538" y="2804730"/>
            <a:ext cx="3719912" cy="213152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7C3F3118-DCF6-4D91-8E63-3821B653E476}"/>
              </a:ext>
            </a:extLst>
          </p:cNvPr>
          <p:cNvPicPr>
            <a:picLocks noChangeAspect="1"/>
          </p:cNvPicPr>
          <p:nvPr/>
        </p:nvPicPr>
        <p:blipFill>
          <a:blip r:embed="rId5"/>
          <a:stretch>
            <a:fillRect/>
          </a:stretch>
        </p:blipFill>
        <p:spPr>
          <a:xfrm>
            <a:off x="405550" y="1765349"/>
            <a:ext cx="4642594" cy="10931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Example questions:</a:t>
            </a:r>
          </a:p>
          <a:p>
            <a:pPr marL="114300" indent="0">
              <a:buNone/>
            </a:pPr>
            <a:r>
              <a:rPr lang="en-GB">
                <a:latin typeface="SassoonPrimaryInfant" pitchFamily="2" charset="0"/>
                <a:ea typeface="Tahoma" panose="020B0604030504040204" pitchFamily="34" charset="0"/>
                <a:cs typeface="Tahoma" panose="020B0604030504040204" pitchFamily="34" charset="0"/>
              </a:rPr>
              <a:t>Based on text 3: Music Box</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11" name="Picture 10">
            <a:extLst>
              <a:ext uri="{FF2B5EF4-FFF2-40B4-BE49-F238E27FC236}">
                <a16:creationId xmlns:a16="http://schemas.microsoft.com/office/drawing/2014/main" id="{6C73481A-B4AB-4202-BB10-6175F11BC708}"/>
              </a:ext>
            </a:extLst>
          </p:cNvPr>
          <p:cNvPicPr>
            <a:picLocks noChangeAspect="1"/>
          </p:cNvPicPr>
          <p:nvPr/>
        </p:nvPicPr>
        <p:blipFill>
          <a:blip r:embed="rId3"/>
          <a:stretch>
            <a:fillRect/>
          </a:stretch>
        </p:blipFill>
        <p:spPr>
          <a:xfrm>
            <a:off x="4826412" y="1199340"/>
            <a:ext cx="4005888" cy="3416300"/>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32C3E224-F527-4E09-9EEC-7AA1AF0EC2E3}"/>
              </a:ext>
            </a:extLst>
          </p:cNvPr>
          <p:cNvPicPr>
            <a:picLocks noChangeAspect="1"/>
          </p:cNvPicPr>
          <p:nvPr/>
        </p:nvPicPr>
        <p:blipFill>
          <a:blip r:embed="rId4"/>
          <a:stretch>
            <a:fillRect/>
          </a:stretch>
        </p:blipFill>
        <p:spPr>
          <a:xfrm>
            <a:off x="444627" y="1368084"/>
            <a:ext cx="4005888" cy="307881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a:xfrm>
            <a:off x="311700" y="313782"/>
            <a:ext cx="8520600" cy="434776"/>
          </a:xfrm>
        </p:spPr>
        <p:txBody>
          <a:bodyPr/>
          <a:lstStyle/>
          <a:p>
            <a:r>
              <a:rPr lang="en-GB" sz="2000"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Maths: Wednesday 13</a:t>
            </a:r>
            <a:r>
              <a:rPr lang="en-GB" sz="2000" b="1" u="sng" baseline="30000">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th</a:t>
            </a:r>
            <a:r>
              <a:rPr lang="en-GB" sz="2000"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 May and Thursday 14</a:t>
            </a:r>
            <a:r>
              <a:rPr lang="en-GB" sz="2000" b="1" u="sng" baseline="30000">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th</a:t>
            </a:r>
            <a:r>
              <a:rPr lang="en-GB" sz="2000"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990273"/>
            <a:ext cx="8520600" cy="3324697"/>
          </a:xfrm>
        </p:spPr>
        <p:txBody>
          <a:bodyPr/>
          <a:lstStyle/>
          <a:p>
            <a:pPr marL="114300" indent="0">
              <a:buNone/>
            </a:pPr>
            <a:r>
              <a:rPr lang="en-GB" sz="2000">
                <a:latin typeface="SassoonPrimaryInfant" pitchFamily="2" charset="0"/>
                <a:ea typeface="Tahoma" panose="020B0604030504040204" pitchFamily="34" charset="0"/>
                <a:cs typeface="Tahoma" panose="020B0604030504040204" pitchFamily="34" charset="0"/>
              </a:rPr>
              <a:t>The maths assessments consist of three tests.</a:t>
            </a:r>
          </a:p>
          <a:p>
            <a:pPr marL="114300" indent="0">
              <a:buNone/>
            </a:pPr>
            <a:endParaRPr lang="en-GB" sz="2000">
              <a:latin typeface="SassoonPrimaryInfant" pitchFamily="2" charset="0"/>
              <a:ea typeface="Tahoma" panose="020B0604030504040204" pitchFamily="34" charset="0"/>
              <a:cs typeface="Tahoma" panose="020B0604030504040204" pitchFamily="34" charset="0"/>
            </a:endParaRPr>
          </a:p>
          <a:p>
            <a:r>
              <a:rPr lang="en-GB" sz="2000">
                <a:latin typeface="SassoonPrimaryInfant" pitchFamily="2" charset="0"/>
                <a:ea typeface="Tahoma" panose="020B0604030504040204" pitchFamily="34" charset="0"/>
                <a:cs typeface="Tahoma" panose="020B0604030504040204" pitchFamily="34" charset="0"/>
              </a:rPr>
              <a:t>Paper 1: Arithmetic (30 minutes) – Wednesday 13</a:t>
            </a:r>
            <a:r>
              <a:rPr lang="en-GB" sz="2000" baseline="30000">
                <a:latin typeface="SassoonPrimaryInfant" pitchFamily="2" charset="0"/>
                <a:ea typeface="Tahoma" panose="020B0604030504040204" pitchFamily="34" charset="0"/>
                <a:cs typeface="Tahoma" panose="020B0604030504040204" pitchFamily="34" charset="0"/>
              </a:rPr>
              <a:t>th</a:t>
            </a:r>
            <a:r>
              <a:rPr lang="en-GB" sz="2000">
                <a:latin typeface="SassoonPrimaryInfant" pitchFamily="2" charset="0"/>
                <a:ea typeface="Tahoma" panose="020B0604030504040204" pitchFamily="34" charset="0"/>
                <a:cs typeface="Tahoma" panose="020B0604030504040204" pitchFamily="34" charset="0"/>
              </a:rPr>
              <a:t> May</a:t>
            </a:r>
          </a:p>
          <a:p>
            <a:endParaRPr lang="en-GB" sz="2000">
              <a:latin typeface="SassoonPrimaryInfant" pitchFamily="2" charset="0"/>
              <a:ea typeface="Tahoma" panose="020B0604030504040204" pitchFamily="34" charset="0"/>
              <a:cs typeface="Tahoma" panose="020B0604030504040204" pitchFamily="34" charset="0"/>
            </a:endParaRPr>
          </a:p>
          <a:p>
            <a:r>
              <a:rPr lang="en-GB" sz="2000">
                <a:latin typeface="SassoonPrimaryInfant" pitchFamily="2" charset="0"/>
                <a:ea typeface="Tahoma" panose="020B0604030504040204" pitchFamily="34" charset="0"/>
                <a:cs typeface="Tahoma" panose="020B0604030504040204" pitchFamily="34" charset="0"/>
              </a:rPr>
              <a:t>Paper 2: Reasoning (40 minutes) – Wednesday 13</a:t>
            </a:r>
            <a:r>
              <a:rPr lang="en-GB" sz="2000" baseline="30000">
                <a:latin typeface="SassoonPrimaryInfant" pitchFamily="2" charset="0"/>
                <a:ea typeface="Tahoma" panose="020B0604030504040204" pitchFamily="34" charset="0"/>
                <a:cs typeface="Tahoma" panose="020B0604030504040204" pitchFamily="34" charset="0"/>
              </a:rPr>
              <a:t>th</a:t>
            </a:r>
            <a:r>
              <a:rPr lang="en-GB" sz="2000">
                <a:latin typeface="SassoonPrimaryInfant" pitchFamily="2" charset="0"/>
                <a:ea typeface="Tahoma" panose="020B0604030504040204" pitchFamily="34" charset="0"/>
                <a:cs typeface="Tahoma" panose="020B0604030504040204" pitchFamily="34" charset="0"/>
              </a:rPr>
              <a:t> May</a:t>
            </a:r>
          </a:p>
          <a:p>
            <a:endParaRPr lang="en-GB" sz="2000">
              <a:latin typeface="SassoonPrimaryInfant" pitchFamily="2" charset="0"/>
              <a:ea typeface="Tahoma" panose="020B0604030504040204" pitchFamily="34" charset="0"/>
              <a:cs typeface="Tahoma" panose="020B0604030504040204" pitchFamily="34" charset="0"/>
            </a:endParaRPr>
          </a:p>
          <a:p>
            <a:r>
              <a:rPr lang="en-GB" sz="2000">
                <a:latin typeface="SassoonPrimaryInfant" pitchFamily="2" charset="0"/>
                <a:ea typeface="Tahoma" panose="020B0604030504040204" pitchFamily="34" charset="0"/>
                <a:cs typeface="Tahoma" panose="020B0604030504040204" pitchFamily="34" charset="0"/>
              </a:rPr>
              <a:t>Paper 3: Reasoning (40 minutes) – Thursday 14</a:t>
            </a:r>
            <a:r>
              <a:rPr lang="en-GB" sz="2000" baseline="30000">
                <a:latin typeface="SassoonPrimaryInfant" pitchFamily="2" charset="0"/>
                <a:ea typeface="Tahoma" panose="020B0604030504040204" pitchFamily="34" charset="0"/>
                <a:cs typeface="Tahoma" panose="020B0604030504040204" pitchFamily="34" charset="0"/>
              </a:rPr>
              <a:t>th</a:t>
            </a:r>
            <a:r>
              <a:rPr lang="en-GB" sz="2000">
                <a:latin typeface="SassoonPrimaryInfant" pitchFamily="2" charset="0"/>
                <a:ea typeface="Tahoma" panose="020B0604030504040204" pitchFamily="34" charset="0"/>
                <a:cs typeface="Tahoma" panose="020B0604030504040204" pitchFamily="34" charset="0"/>
              </a:rPr>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17</a:t>
            </a:fld>
            <a:endParaRPr lang="en">
              <a:latin typeface="SassoonPrimaryInfant" pitchFamily="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75852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The maths arithmetic paper has a total of </a:t>
            </a:r>
            <a:r>
              <a:rPr lang="en-GB">
                <a:solidFill>
                  <a:srgbClr val="283593"/>
                </a:solidFill>
                <a:latin typeface="SassoonPrimaryInfant" pitchFamily="2" charset="0"/>
                <a:ea typeface="Tahoma" panose="020B0604030504040204" pitchFamily="34" charset="0"/>
                <a:cs typeface="Tahoma" panose="020B0604030504040204" pitchFamily="34" charset="0"/>
              </a:rPr>
              <a:t>40 marks</a:t>
            </a:r>
            <a:r>
              <a:rPr lang="en-GB">
                <a:latin typeface="SassoonPrimaryInfant" pitchFamily="2" charset="0"/>
                <a:ea typeface="Tahoma" panose="020B0604030504040204" pitchFamily="34" charset="0"/>
                <a:cs typeface="Tahoma" panose="020B0604030504040204" pitchFamily="34" charset="0"/>
              </a:rPr>
              <a:t>. </a:t>
            </a:r>
          </a:p>
          <a:p>
            <a:pPr marL="114300" indent="0">
              <a:buNone/>
            </a:pPr>
            <a:endParaRPr lang="en-GB">
              <a:latin typeface="SassoonPrimaryInfant" pitchFamily="2" charset="0"/>
              <a:ea typeface="Tahoma" panose="020B0604030504040204" pitchFamily="34" charset="0"/>
              <a:cs typeface="Tahoma" panose="020B0604030504040204" pitchFamily="34" charset="0"/>
            </a:endParaRPr>
          </a:p>
          <a:p>
            <a:pPr marL="114300" indent="0">
              <a:buNone/>
            </a:pPr>
            <a:r>
              <a:rPr lang="en-GB">
                <a:latin typeface="SassoonPrimaryInfant" pitchFamily="2" charset="0"/>
                <a:ea typeface="Tahoma" panose="020B0604030504040204" pitchFamily="34" charset="0"/>
                <a:cs typeface="Tahoma" panose="020B0604030504040204" pitchFamily="34" charset="0"/>
              </a:rPr>
              <a:t>The test covers the four operations (addition, subtraction, multiplication, division, including order of operations requiring BIDMAS), percentages of amounts and calculating with decimals and fractions. </a:t>
            </a:r>
          </a:p>
          <a:p>
            <a:pPr marL="114300" indent="0">
              <a:buNone/>
            </a:pPr>
            <a:endParaRPr lang="en-GB">
              <a:latin typeface="SassoonPrimaryInfant" pitchFamily="2" charset="0"/>
              <a:ea typeface="Tahoma" panose="020B0604030504040204" pitchFamily="34" charset="0"/>
              <a:cs typeface="Tahoma" panose="020B0604030504040204" pitchFamily="34" charset="0"/>
            </a:endParaRPr>
          </a:p>
          <a:p>
            <a:pPr marL="114300" indent="0">
              <a:buNone/>
            </a:pPr>
            <a:r>
              <a:rPr lang="en-GB">
                <a:latin typeface="SassoonPrimaryInfant" pitchFamily="2" charset="0"/>
                <a:ea typeface="Tahoma" panose="020B0604030504040204" pitchFamily="34" charset="0"/>
                <a:cs typeface="Tahoma" panose="020B0604030504040204" pitchFamily="34" charset="0"/>
              </a:rPr>
              <a:t>Example question: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18</a:t>
            </a:fld>
            <a:endParaRPr lang="en">
              <a:latin typeface="SassoonPrimaryInfant" pitchFamily="2"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BC94F2D9-973C-494A-90AA-48A51B6A6BD4}"/>
              </a:ext>
            </a:extLst>
          </p:cNvPr>
          <p:cNvPicPr>
            <a:picLocks noChangeAspect="1"/>
          </p:cNvPicPr>
          <p:nvPr/>
        </p:nvPicPr>
        <p:blipFill>
          <a:blip r:embed="rId3"/>
          <a:stretch>
            <a:fillRect/>
          </a:stretch>
        </p:blipFill>
        <p:spPr>
          <a:xfrm>
            <a:off x="496460" y="2844800"/>
            <a:ext cx="3942678" cy="18331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48913D6F-D566-48E5-8451-0D1877B89276}"/>
              </a:ext>
            </a:extLst>
          </p:cNvPr>
          <p:cNvPicPr>
            <a:picLocks noChangeAspect="1"/>
          </p:cNvPicPr>
          <p:nvPr/>
        </p:nvPicPr>
        <p:blipFill>
          <a:blip r:embed="rId4"/>
          <a:stretch>
            <a:fillRect/>
          </a:stretch>
        </p:blipFill>
        <p:spPr>
          <a:xfrm>
            <a:off x="4572000" y="2291264"/>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921C5942-8DCB-463D-8BB0-FB44BFEC63A0}"/>
              </a:ext>
            </a:extLst>
          </p:cNvPr>
          <p:cNvPicPr>
            <a:picLocks noChangeAspect="1"/>
          </p:cNvPicPr>
          <p:nvPr/>
        </p:nvPicPr>
        <p:blipFill>
          <a:blip r:embed="rId3"/>
          <a:stretch>
            <a:fillRect/>
          </a:stretch>
        </p:blipFill>
        <p:spPr>
          <a:xfrm>
            <a:off x="4726202" y="1174079"/>
            <a:ext cx="3746258" cy="159940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6" name="Picture 5">
            <a:extLst>
              <a:ext uri="{FF2B5EF4-FFF2-40B4-BE49-F238E27FC236}">
                <a16:creationId xmlns:a16="http://schemas.microsoft.com/office/drawing/2014/main" id="{414DBA76-3870-44C0-BD44-069C7D1E58E4}"/>
              </a:ext>
            </a:extLst>
          </p:cNvPr>
          <p:cNvPicPr>
            <a:picLocks noChangeAspect="1"/>
          </p:cNvPicPr>
          <p:nvPr/>
        </p:nvPicPr>
        <p:blipFill>
          <a:blip r:embed="rId4"/>
          <a:stretch>
            <a:fillRect/>
          </a:stretch>
        </p:blipFill>
        <p:spPr>
          <a:xfrm>
            <a:off x="523993" y="1174079"/>
            <a:ext cx="3746256" cy="160247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7D3232B-0ACE-4C56-9E33-0263E37ABAF8}"/>
              </a:ext>
            </a:extLst>
          </p:cNvPr>
          <p:cNvPicPr>
            <a:picLocks noChangeAspect="1"/>
          </p:cNvPicPr>
          <p:nvPr/>
        </p:nvPicPr>
        <p:blipFill>
          <a:blip r:embed="rId5"/>
          <a:stretch>
            <a:fillRect/>
          </a:stretch>
        </p:blipFill>
        <p:spPr>
          <a:xfrm>
            <a:off x="523993" y="3029584"/>
            <a:ext cx="3746256" cy="1599404"/>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8D638EAE-3BC6-46F0-8597-B631DD4D9848}"/>
              </a:ext>
            </a:extLst>
          </p:cNvPr>
          <p:cNvPicPr>
            <a:picLocks noChangeAspect="1"/>
          </p:cNvPicPr>
          <p:nvPr/>
        </p:nvPicPr>
        <p:blipFill>
          <a:blip r:embed="rId6"/>
          <a:stretch>
            <a:fillRect/>
          </a:stretch>
        </p:blipFill>
        <p:spPr>
          <a:xfrm>
            <a:off x="4726202" y="3029584"/>
            <a:ext cx="3746256" cy="1599404"/>
          </a:xfrm>
          <a:prstGeom prst="rect">
            <a:avLst/>
          </a:prstGeom>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2383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   5.87</a:t>
              </a:r>
            </a:p>
            <a:p>
              <a:pPr marL="0" indent="0">
                <a:lnSpc>
                  <a:spcPct val="100000"/>
                </a:lnSpc>
                <a:buFont typeface="Nunito"/>
                <a:buNone/>
              </a:pPr>
              <a:r>
                <a:rPr lang="en-GB" sz="1200" u="sng"/>
                <a:t>+ 3.123</a:t>
              </a:r>
            </a:p>
            <a:p>
              <a:pPr marL="0" indent="0">
                <a:lnSpc>
                  <a:spcPct val="100000"/>
                </a:lnSpc>
                <a:buFont typeface="Nunito"/>
                <a:buNone/>
              </a:pPr>
              <a:r>
                <a:rPr lang="en-GB" sz="1200" u="sng"/>
                <a:t>   8.993</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a:t>8.993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48546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  87</a:t>
              </a:r>
            </a:p>
            <a:p>
              <a:pPr marL="0" indent="0">
                <a:lnSpc>
                  <a:spcPct val="100000"/>
                </a:lnSpc>
                <a:buFont typeface="Nunito"/>
                <a:buNone/>
              </a:pPr>
              <a:r>
                <a:rPr lang="en-GB" sz="1200" u="sng"/>
                <a:t>- 65</a:t>
              </a:r>
            </a:p>
            <a:p>
              <a:pPr marL="0" indent="0">
                <a:lnSpc>
                  <a:spcPct val="100000"/>
                </a:lnSpc>
                <a:buFont typeface="Nunito"/>
                <a:buNone/>
              </a:pPr>
              <a:r>
                <a:rPr lang="en-GB" sz="1200" u="sng"/>
                <a:t>  22</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a:t>22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1034623" y="353223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60 ÷ (30 - 24)</a:t>
              </a:r>
            </a:p>
            <a:p>
              <a:pPr marL="0" indent="0">
                <a:lnSpc>
                  <a:spcPct val="100000"/>
                </a:lnSpc>
                <a:buFont typeface="Nunito"/>
                <a:buNone/>
              </a:pPr>
              <a:r>
                <a:rPr lang="en-GB" sz="1200"/>
                <a:t>60 ÷      6       = 10</a:t>
              </a:r>
            </a:p>
            <a:p>
              <a:pPr marL="0" indent="0">
                <a:lnSpc>
                  <a:spcPct val="100000"/>
                </a:lnSpc>
                <a:buFont typeface="Nunito"/>
                <a:buNone/>
              </a:pPr>
              <a:endParaRPr lang="en-GB" sz="1200" u="sng"/>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a:t>10</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5219762" y="3533444"/>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491480"/>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10% of 3,000 = 300</a:t>
              </a:r>
            </a:p>
            <a:p>
              <a:pPr marL="0" indent="0">
                <a:lnSpc>
                  <a:spcPct val="100000"/>
                </a:lnSpc>
                <a:buFont typeface="Nunito"/>
                <a:buNone/>
              </a:pPr>
              <a:r>
                <a:rPr lang="en-GB" sz="1200"/>
                <a:t>20% of 3,000 = 600 </a:t>
              </a:r>
              <a:endParaRPr lang="en-GB" sz="1200" u="sng"/>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a:t>600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14" name="Picture 13">
            <a:extLst>
              <a:ext uri="{FF2B5EF4-FFF2-40B4-BE49-F238E27FC236}">
                <a16:creationId xmlns:a16="http://schemas.microsoft.com/office/drawing/2014/main" id="{C78BFB2E-1F74-496E-9C0C-7559489D49C2}"/>
              </a:ext>
            </a:extLst>
          </p:cNvPr>
          <p:cNvPicPr>
            <a:picLocks noChangeAspect="1"/>
          </p:cNvPicPr>
          <p:nvPr/>
        </p:nvPicPr>
        <p:blipFill>
          <a:blip r:embed="rId3"/>
          <a:stretch>
            <a:fillRect/>
          </a:stretch>
        </p:blipFill>
        <p:spPr>
          <a:xfrm>
            <a:off x="523994" y="2924268"/>
            <a:ext cx="3746255" cy="173894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E3B96BB-C0CE-45C4-8855-CD3821869675}"/>
              </a:ext>
            </a:extLst>
          </p:cNvPr>
          <p:cNvPicPr>
            <a:picLocks noChangeAspect="1"/>
          </p:cNvPicPr>
          <p:nvPr/>
        </p:nvPicPr>
        <p:blipFill>
          <a:blip r:embed="rId4"/>
          <a:stretch>
            <a:fillRect/>
          </a:stretch>
        </p:blipFill>
        <p:spPr>
          <a:xfrm>
            <a:off x="523994" y="1174079"/>
            <a:ext cx="3746255" cy="1599404"/>
          </a:xfrm>
          <a:prstGeom prst="rect">
            <a:avLst/>
          </a:prstGeom>
          <a:effectLst>
            <a:outerShdw blurRad="50800" dist="38100" dir="2700000" algn="tl" rotWithShape="0">
              <a:prstClr val="black">
                <a:alpha val="40000"/>
              </a:prstClr>
            </a:outerShdw>
          </a:effectLst>
        </p:spPr>
      </p:pic>
      <p:pic>
        <p:nvPicPr>
          <p:cNvPr id="19" name="Picture 18">
            <a:extLst>
              <a:ext uri="{FF2B5EF4-FFF2-40B4-BE49-F238E27FC236}">
                <a16:creationId xmlns:a16="http://schemas.microsoft.com/office/drawing/2014/main" id="{3C3815EC-AD71-42F7-8D58-4AF3D313D3BC}"/>
              </a:ext>
            </a:extLst>
          </p:cNvPr>
          <p:cNvPicPr>
            <a:picLocks noChangeAspect="1"/>
          </p:cNvPicPr>
          <p:nvPr/>
        </p:nvPicPr>
        <p:blipFill>
          <a:blip r:embed="rId5"/>
          <a:stretch>
            <a:fillRect/>
          </a:stretch>
        </p:blipFill>
        <p:spPr>
          <a:xfrm>
            <a:off x="4733370" y="1487258"/>
            <a:ext cx="3949522" cy="3175960"/>
          </a:xfrm>
          <a:prstGeom prst="rect">
            <a:avLst/>
          </a:prstGeom>
          <a:effectLst>
            <a:outerShdw blurRad="50800" dist="38100" dir="2700000" algn="tl" rotWithShape="0">
              <a:prstClr val="black">
                <a:alpha val="40000"/>
              </a:prstClr>
            </a:outerShdw>
          </a:effectLst>
        </p:spPr>
      </p:pic>
      <p:grpSp>
        <p:nvGrpSpPr>
          <p:cNvPr id="23" name="Group 22">
            <a:extLst>
              <a:ext uri="{FF2B5EF4-FFF2-40B4-BE49-F238E27FC236}">
                <a16:creationId xmlns:a16="http://schemas.microsoft.com/office/drawing/2014/main" id="{20458397-9F5E-4026-A95C-FC37D240F360}"/>
              </a:ext>
            </a:extLst>
          </p:cNvPr>
          <p:cNvGrpSpPr/>
          <p:nvPr/>
        </p:nvGrpSpPr>
        <p:grpSpPr>
          <a:xfrm>
            <a:off x="1042649" y="1683505"/>
            <a:ext cx="2278889" cy="991591"/>
            <a:chOff x="1042649" y="1683505"/>
            <a:chExt cx="2278889" cy="991591"/>
          </a:xfrm>
        </p:grpSpPr>
        <mc:AlternateContent xmlns:mc="http://schemas.openxmlformats.org/markup-compatibility/2006">
          <mc:Choice xmlns:a14="http://schemas.microsoft.com/office/drawing/2010/main" Requires="a14">
            <p:sp>
              <p:nvSpPr>
                <p:cNvPr id="21" name="Text Placeholder 2">
                  <a:extLst>
                    <a:ext uri="{FF2B5EF4-FFF2-40B4-BE49-F238E27FC236}">
                      <a16:creationId xmlns:a16="http://schemas.microsoft.com/office/drawing/2014/main" id="{1D9C75AF-7016-4CB1-B526-29B57A08ABFF}"/>
                    </a:ext>
                  </a:extLst>
                </p:cNvPr>
                <p:cNvSpPr txBox="1">
                  <a:spLocks/>
                </p:cNvSpPr>
                <p:nvPr/>
              </p:nvSpPr>
              <p:spPr>
                <a:xfrm>
                  <a:off x="1042649" y="1683505"/>
                  <a:ext cx="887751"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10</m:t>
                          </m:r>
                        </m:num>
                        <m:den>
                          <m:r>
                            <m:rPr>
                              <m:nor/>
                            </m:rPr>
                            <a:rPr lang="en-US" sz="1200" b="0" i="0" dirty="0" smtClean="0"/>
                            <m:t>7</m:t>
                          </m:r>
                        </m:den>
                      </m:f>
                    </m:oMath>
                  </a14:m>
                  <a:r>
                    <a:rPr lang="en-GB" sz="120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4</m:t>
                          </m:r>
                        </m:num>
                        <m:den>
                          <m:r>
                            <m:rPr>
                              <m:nor/>
                            </m:rPr>
                            <a:rPr lang="en-US" sz="1200" dirty="0"/>
                            <m:t>7</m:t>
                          </m:r>
                        </m:den>
                      </m:f>
                    </m:oMath>
                  </a14:m>
                  <a:r>
                    <a:rPr lang="en-GB" sz="120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6</m:t>
                          </m:r>
                        </m:num>
                        <m:den>
                          <m:r>
                            <m:rPr>
                              <m:nor/>
                            </m:rPr>
                            <a:rPr lang="en-US" sz="1200" dirty="0"/>
                            <m:t>7</m:t>
                          </m:r>
                        </m:den>
                      </m:f>
                    </m:oMath>
                  </a14:m>
                  <a:endParaRPr lang="en-GB" sz="1200"/>
                </a:p>
                <a:p>
                  <a:pPr marL="0" indent="0">
                    <a:lnSpc>
                      <a:spcPct val="100000"/>
                    </a:lnSpc>
                    <a:buFont typeface="Nunito"/>
                    <a:buNone/>
                  </a:pPr>
                  <a:endParaRPr lang="en-GB" sz="1200" u="sng"/>
                </a:p>
              </p:txBody>
            </p:sp>
          </mc:Choice>
          <mc:Fallback>
            <p:sp>
              <p:nvSpPr>
                <p:cNvPr id="21" name="Text Placeholder 2">
                  <a:extLst>
                    <a:ext uri="{FF2B5EF4-FFF2-40B4-BE49-F238E27FC236}">
                      <a16:creationId xmlns:a16="http://schemas.microsoft.com/office/drawing/2014/main" id="{1D9C75AF-7016-4CB1-B526-29B57A08ABFF}"/>
                    </a:ext>
                  </a:extLst>
                </p:cNvPr>
                <p:cNvSpPr txBox="1">
                  <a:spLocks noRot="1" noChangeAspect="1" noMove="1" noResize="1" noEditPoints="1" noAdjustHandles="1" noChangeArrowheads="1" noChangeShapeType="1" noTextEdit="1"/>
                </p:cNvSpPr>
                <p:nvPr/>
              </p:nvSpPr>
              <p:spPr>
                <a:xfrm>
                  <a:off x="1042649" y="1683505"/>
                  <a:ext cx="887751" cy="492687"/>
                </a:xfrm>
                <a:prstGeom prst="rect">
                  <a:avLst/>
                </a:prstGeom>
                <a:blipFill>
                  <a:blip r:embed="rId6"/>
                  <a:stretch>
                    <a:fillRect/>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22" name="TextBox 21">
                  <a:extLst>
                    <a:ext uri="{FF2B5EF4-FFF2-40B4-BE49-F238E27FC236}">
                      <a16:creationId xmlns:a16="http://schemas.microsoft.com/office/drawing/2014/main" id="{5736ED00-A8B2-40DF-BFE0-88A9083313D4}"/>
                    </a:ext>
                  </a:extLst>
                </p:cNvPr>
                <p:cNvSpPr txBox="1"/>
                <p:nvPr/>
              </p:nvSpPr>
              <p:spPr>
                <a:xfrm>
                  <a:off x="3036488" y="2279667"/>
                  <a:ext cx="285050" cy="395429"/>
                </a:xfrm>
                <a:prstGeom prst="rect">
                  <a:avLst/>
                </a:prstGeom>
                <a:noFill/>
              </p:spPr>
              <p:txBody>
                <a:bodyPr wrap="square">
                  <a:spAutoFit/>
                </a:body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6</m:t>
                          </m:r>
                        </m:num>
                        <m:den>
                          <m:r>
                            <m:rPr>
                              <m:nor/>
                            </m:rPr>
                            <a:rPr lang="en-US" sz="1200" dirty="0"/>
                            <m:t>7</m:t>
                          </m:r>
                        </m:den>
                      </m:f>
                    </m:oMath>
                  </a14:m>
                  <a:r>
                    <a:rPr lang="en-GB" sz="1200"/>
                    <a:t> </a:t>
                  </a:r>
                </a:p>
              </p:txBody>
            </p:sp>
          </mc:Choice>
          <mc:Fallback>
            <p:sp>
              <p:nvSpPr>
                <p:cNvPr id="22" name="TextBox 21">
                  <a:extLst>
                    <a:ext uri="{FF2B5EF4-FFF2-40B4-BE49-F238E27FC236}">
                      <a16:creationId xmlns:a16="http://schemas.microsoft.com/office/drawing/2014/main" id="{5736ED00-A8B2-40DF-BFE0-88A9083313D4}"/>
                    </a:ext>
                  </a:extLst>
                </p:cNvPr>
                <p:cNvSpPr txBox="1">
                  <a:spLocks noRot="1" noChangeAspect="1" noMove="1" noResize="1" noEditPoints="1" noAdjustHandles="1" noChangeArrowheads="1" noChangeShapeType="1" noTextEdit="1"/>
                </p:cNvSpPr>
                <p:nvPr/>
              </p:nvSpPr>
              <p:spPr>
                <a:xfrm>
                  <a:off x="3036488" y="2279667"/>
                  <a:ext cx="285050" cy="395429"/>
                </a:xfrm>
                <a:prstGeom prst="rect">
                  <a:avLst/>
                </a:prstGeom>
                <a:blipFill>
                  <a:blip r:embed="rId7"/>
                  <a:stretch>
                    <a:fillRect b="-3077"/>
                  </a:stretch>
                </a:blipFill>
              </p:spPr>
              <p:txBody>
                <a:bodyPr/>
                <a:lstStyle/>
                <a:p>
                  <a:r>
                    <a:rPr lang="en-GB">
                      <a:noFill/>
                    </a:rPr>
                    <a:t> </a:t>
                  </a:r>
                </a:p>
              </p:txBody>
            </p:sp>
          </mc:Fallback>
        </mc:AlternateContent>
      </p:grpSp>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a:solidFill>
                  <a:srgbClr val="283593"/>
                </a:solidFill>
                <a:latin typeface="SassoonPrimaryInfant" pitchFamily="2" charset="0"/>
                <a:ea typeface="Tahoma" panose="020B0604030504040204" pitchFamily="34" charset="0"/>
                <a:cs typeface="Tahoma" panose="020B0604030504040204" pitchFamily="34" charset="0"/>
              </a:rPr>
              <a:t>Paper 2 </a:t>
            </a:r>
            <a:r>
              <a:rPr lang="en-GB">
                <a:latin typeface="SassoonPrimaryInfant" pitchFamily="2" charset="0"/>
                <a:ea typeface="Tahoma" panose="020B0604030504040204" pitchFamily="34" charset="0"/>
                <a:cs typeface="Tahoma" panose="020B0604030504040204" pitchFamily="34" charset="0"/>
              </a:rPr>
              <a:t>will take place </a:t>
            </a:r>
            <a:r>
              <a:rPr lang="en-GB">
                <a:solidFill>
                  <a:srgbClr val="283593"/>
                </a:solidFill>
                <a:latin typeface="SassoonPrimaryInfant" pitchFamily="2" charset="0"/>
                <a:ea typeface="Tahoma" panose="020B0604030504040204" pitchFamily="34" charset="0"/>
                <a:cs typeface="Tahoma" panose="020B0604030504040204" pitchFamily="34" charset="0"/>
              </a:rPr>
              <a:t>on Wednesday 13</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 </a:t>
            </a:r>
            <a:r>
              <a:rPr lang="en-GB">
                <a:latin typeface="SassoonPrimaryInfant" pitchFamily="2" charset="0"/>
                <a:ea typeface="Tahoma" panose="020B0604030504040204" pitchFamily="34" charset="0"/>
                <a:cs typeface="Tahoma" panose="020B0604030504040204" pitchFamily="34" charset="0"/>
              </a:rPr>
              <a:t>and </a:t>
            </a:r>
            <a:r>
              <a:rPr lang="en-GB">
                <a:solidFill>
                  <a:srgbClr val="283593"/>
                </a:solidFill>
                <a:latin typeface="SassoonPrimaryInfant" pitchFamily="2" charset="0"/>
                <a:ea typeface="Tahoma" panose="020B0604030504040204" pitchFamily="34" charset="0"/>
                <a:cs typeface="Tahoma" panose="020B0604030504040204" pitchFamily="34" charset="0"/>
              </a:rPr>
              <a:t>paper 3 </a:t>
            </a:r>
            <a:r>
              <a:rPr lang="en-GB">
                <a:latin typeface="SassoonPrimaryInfant" pitchFamily="2" charset="0"/>
                <a:ea typeface="Tahoma" panose="020B0604030504040204" pitchFamily="34" charset="0"/>
                <a:cs typeface="Tahoma" panose="020B0604030504040204" pitchFamily="34" charset="0"/>
              </a:rPr>
              <a:t>will take place on </a:t>
            </a:r>
            <a:r>
              <a:rPr lang="en-GB">
                <a:solidFill>
                  <a:srgbClr val="283593"/>
                </a:solidFill>
                <a:latin typeface="SassoonPrimaryInfant" pitchFamily="2" charset="0"/>
                <a:ea typeface="Tahoma" panose="020B0604030504040204" pitchFamily="34" charset="0"/>
                <a:cs typeface="Tahoma" panose="020B0604030504040204" pitchFamily="34" charset="0"/>
              </a:rPr>
              <a:t>Thursday 14</a:t>
            </a:r>
            <a:r>
              <a:rPr lang="en-GB" baseline="30000">
                <a:solidFill>
                  <a:srgbClr val="283593"/>
                </a:solidFill>
                <a:latin typeface="SassoonPrimaryInfant" pitchFamily="2" charset="0"/>
                <a:ea typeface="Tahoma" panose="020B0604030504040204" pitchFamily="34" charset="0"/>
                <a:cs typeface="Tahoma" panose="020B0604030504040204" pitchFamily="34" charset="0"/>
              </a:rPr>
              <a:t>th</a:t>
            </a:r>
            <a:r>
              <a:rPr lang="en-GB">
                <a:solidFill>
                  <a:srgbClr val="283593"/>
                </a:solidFill>
                <a:latin typeface="SassoonPrimaryInfant" pitchFamily="2" charset="0"/>
                <a:ea typeface="Tahoma" panose="020B0604030504040204" pitchFamily="34" charset="0"/>
                <a:cs typeface="Tahoma" panose="020B0604030504040204" pitchFamily="34" charset="0"/>
              </a:rPr>
              <a:t> May</a:t>
            </a:r>
            <a:r>
              <a:rPr lang="en-GB">
                <a:latin typeface="SassoonPrimaryInfant" pitchFamily="2" charset="0"/>
                <a:ea typeface="Tahoma" panose="020B0604030504040204" pitchFamily="34" charset="0"/>
                <a:cs typeface="Tahoma" panose="020B0604030504040204" pitchFamily="34" charset="0"/>
              </a:rPr>
              <a:t>. These tests have a total of </a:t>
            </a:r>
            <a:r>
              <a:rPr lang="en-GB">
                <a:solidFill>
                  <a:srgbClr val="283593"/>
                </a:solidFill>
                <a:latin typeface="SassoonPrimaryInfant" pitchFamily="2" charset="0"/>
                <a:ea typeface="Tahoma" panose="020B0604030504040204" pitchFamily="34" charset="0"/>
                <a:cs typeface="Tahoma" panose="020B0604030504040204" pitchFamily="34" charset="0"/>
              </a:rPr>
              <a:t>35 marks</a:t>
            </a:r>
            <a:r>
              <a:rPr lang="en-GB">
                <a:latin typeface="SassoonPrimaryInfant" pitchFamily="2" charset="0"/>
                <a:ea typeface="Tahoma" panose="020B0604030504040204" pitchFamily="34" charset="0"/>
                <a:cs typeface="Tahoma" panose="020B0604030504040204" pitchFamily="34" charset="0"/>
              </a:rPr>
              <a:t> each.  </a:t>
            </a:r>
          </a:p>
          <a:p>
            <a:pPr marL="114300" indent="0">
              <a:buNone/>
            </a:pPr>
            <a:endParaRPr lang="en-GB">
              <a:latin typeface="SassoonPrimaryInfant" pitchFamily="2" charset="0"/>
              <a:ea typeface="Tahoma" panose="020B0604030504040204" pitchFamily="34" charset="0"/>
              <a:cs typeface="Tahoma" panose="020B0604030504040204" pitchFamily="34" charset="0"/>
            </a:endParaRPr>
          </a:p>
          <a:p>
            <a:pPr marL="114300" indent="0">
              <a:buNone/>
            </a:pPr>
            <a:r>
              <a:rPr lang="en-GB">
                <a:latin typeface="SassoonPrimaryInfant" pitchFamily="2" charset="0"/>
                <a:ea typeface="Tahoma" panose="020B0604030504040204" pitchFamily="34" charset="0"/>
                <a:cs typeface="Tahoma" panose="020B0604030504040204" pitchFamily="34" charset="0"/>
              </a:rPr>
              <a:t>These papers require children to demonstrate their mathematical knowledge and skills, as well as their ability to solve problems and their mathematical reasoning. They cover a wide range of mathematical topics from key stage 2 including,</a:t>
            </a:r>
          </a:p>
          <a:p>
            <a:r>
              <a:rPr lang="en-GB">
                <a:solidFill>
                  <a:srgbClr val="283593"/>
                </a:solidFill>
                <a:latin typeface="SassoonPrimaryInfant" pitchFamily="2" charset="0"/>
                <a:ea typeface="Tahoma" panose="020B0604030504040204" pitchFamily="34" charset="0"/>
                <a:cs typeface="Tahoma" panose="020B0604030504040204" pitchFamily="34" charset="0"/>
              </a:rPr>
              <a:t>Number and place value (including Roman numerals);</a:t>
            </a:r>
          </a:p>
          <a:p>
            <a:r>
              <a:rPr lang="en-GB">
                <a:solidFill>
                  <a:srgbClr val="283593"/>
                </a:solidFill>
                <a:latin typeface="SassoonPrimaryInfant" pitchFamily="2" charset="0"/>
                <a:ea typeface="Tahoma" panose="020B0604030504040204" pitchFamily="34" charset="0"/>
                <a:cs typeface="Tahoma" panose="020B0604030504040204" pitchFamily="34" charset="0"/>
              </a:rPr>
              <a:t>The four operations;</a:t>
            </a:r>
          </a:p>
          <a:p>
            <a:r>
              <a:rPr lang="en-GB">
                <a:solidFill>
                  <a:srgbClr val="283593"/>
                </a:solidFill>
                <a:latin typeface="SassoonPrimaryInfant" pitchFamily="2" charset="0"/>
                <a:ea typeface="Tahoma" panose="020B0604030504040204" pitchFamily="34" charset="0"/>
                <a:cs typeface="Tahoma" panose="020B0604030504040204" pitchFamily="34" charset="0"/>
              </a:rPr>
              <a:t>Geometry (properties of shape, position and direction);</a:t>
            </a:r>
          </a:p>
          <a:p>
            <a:r>
              <a:rPr lang="en-GB">
                <a:solidFill>
                  <a:srgbClr val="283593"/>
                </a:solidFill>
                <a:latin typeface="SassoonPrimaryInfant" pitchFamily="2" charset="0"/>
                <a:ea typeface="Tahoma" panose="020B0604030504040204" pitchFamily="34" charset="0"/>
                <a:cs typeface="Tahoma" panose="020B0604030504040204" pitchFamily="34" charset="0"/>
              </a:rPr>
              <a:t>Statistics;</a:t>
            </a:r>
          </a:p>
          <a:p>
            <a:r>
              <a:rPr lang="en-GB">
                <a:solidFill>
                  <a:srgbClr val="283593"/>
                </a:solidFill>
                <a:latin typeface="SassoonPrimaryInfant" pitchFamily="2" charset="0"/>
                <a:ea typeface="Tahoma" panose="020B0604030504040204" pitchFamily="34" charset="0"/>
                <a:cs typeface="Tahoma" panose="020B0604030504040204" pitchFamily="34" charset="0"/>
              </a:rPr>
              <a:t>Measurement (length, perimeter, mass, volume, time, money);</a:t>
            </a:r>
          </a:p>
          <a:p>
            <a:r>
              <a:rPr lang="en-GB">
                <a:solidFill>
                  <a:srgbClr val="283593"/>
                </a:solidFill>
                <a:latin typeface="SassoonPrimaryInfant" pitchFamily="2" charset="0"/>
                <a:ea typeface="Tahoma" panose="020B0604030504040204" pitchFamily="34" charset="0"/>
                <a:cs typeface="Tahoma" panose="020B0604030504040204" pitchFamily="34" charset="0"/>
              </a:rPr>
              <a:t>Algebra;</a:t>
            </a:r>
          </a:p>
          <a:p>
            <a:r>
              <a:rPr lang="en-GB">
                <a:solidFill>
                  <a:srgbClr val="283593"/>
                </a:solidFill>
                <a:latin typeface="SassoonPrimaryInfant" pitchFamily="2" charset="0"/>
                <a:ea typeface="Tahoma" panose="020B0604030504040204" pitchFamily="34" charset="0"/>
                <a:cs typeface="Tahoma" panose="020B0604030504040204" pitchFamily="34" charset="0"/>
              </a:rPr>
              <a:t>Ratio and proportion;</a:t>
            </a:r>
          </a:p>
          <a:p>
            <a:r>
              <a:rPr lang="en-GB">
                <a:solidFill>
                  <a:srgbClr val="283593"/>
                </a:solidFill>
                <a:latin typeface="SassoonPrimaryInfant" pitchFamily="2" charset="0"/>
                <a:ea typeface="Tahoma" panose="020B0604030504040204" pitchFamily="34" charset="0"/>
                <a:cs typeface="Tahoma" panose="020B0604030504040204" pitchFamily="34" charset="0"/>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latin typeface="SassoonPrimaryInfant" pitchFamily="2" charset="0"/>
                <a:ea typeface="Tahoma" panose="020B0604030504040204" pitchFamily="34" charset="0"/>
                <a:cs typeface="Tahoma" panose="020B0604030504040204" pitchFamily="34" charset="0"/>
              </a:rPr>
              <a:pPr/>
              <a:t>21</a:t>
            </a:fld>
            <a:endParaRPr lang="en">
              <a:latin typeface="SassoonPrimaryInfant" pitchFamily="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10" name="Picture 9">
            <a:extLst>
              <a:ext uri="{FF2B5EF4-FFF2-40B4-BE49-F238E27FC236}">
                <a16:creationId xmlns:a16="http://schemas.microsoft.com/office/drawing/2014/main" id="{AB8299F6-38B7-4E7A-A209-55C5F1F5E0E3}"/>
              </a:ext>
            </a:extLst>
          </p:cNvPr>
          <p:cNvPicPr>
            <a:picLocks noChangeAspect="1"/>
          </p:cNvPicPr>
          <p:nvPr/>
        </p:nvPicPr>
        <p:blipFill>
          <a:blip r:embed="rId3"/>
          <a:stretch>
            <a:fillRect/>
          </a:stretch>
        </p:blipFill>
        <p:spPr>
          <a:xfrm>
            <a:off x="217850" y="1227840"/>
            <a:ext cx="4738358" cy="3956563"/>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5F303EEC-77A0-4956-B480-97A546CDC174}"/>
              </a:ext>
            </a:extLst>
          </p:cNvPr>
          <p:cNvPicPr>
            <a:picLocks noChangeAspect="1"/>
          </p:cNvPicPr>
          <p:nvPr/>
        </p:nvPicPr>
        <p:blipFill>
          <a:blip r:embed="rId4"/>
          <a:stretch>
            <a:fillRect/>
          </a:stretch>
        </p:blipFill>
        <p:spPr>
          <a:xfrm>
            <a:off x="3922381" y="739303"/>
            <a:ext cx="4816069" cy="2207940"/>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187649" y="4765896"/>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2.5 or 2 ½ </a:t>
            </a:r>
            <a:endParaRPr lang="en-GB" sz="1200" u="sng"/>
          </a:p>
        </p:txBody>
      </p:sp>
      <p:grpSp>
        <p:nvGrpSpPr>
          <p:cNvPr id="5" name="Group 4">
            <a:extLst>
              <a:ext uri="{FF2B5EF4-FFF2-40B4-BE49-F238E27FC236}">
                <a16:creationId xmlns:a16="http://schemas.microsoft.com/office/drawing/2014/main" id="{E6546AEB-3252-4E7F-A5DA-4D8E7419EC07}"/>
              </a:ext>
            </a:extLst>
          </p:cNvPr>
          <p:cNvGrpSpPr/>
          <p:nvPr/>
        </p:nvGrpSpPr>
        <p:grpSpPr>
          <a:xfrm>
            <a:off x="4749133" y="2504638"/>
            <a:ext cx="3222635" cy="290921"/>
            <a:chOff x="4749133" y="2504638"/>
            <a:chExt cx="3222635" cy="290921"/>
          </a:xfrm>
        </p:grpSpPr>
        <p:sp>
          <p:nvSpPr>
            <p:cNvPr id="8" name="Text Placeholder 2">
              <a:extLst>
                <a:ext uri="{FF2B5EF4-FFF2-40B4-BE49-F238E27FC236}">
                  <a16:creationId xmlns:a16="http://schemas.microsoft.com/office/drawing/2014/main" id="{62A75856-EC61-4465-B2CD-7846D466C423}"/>
                </a:ext>
              </a:extLst>
            </p:cNvPr>
            <p:cNvSpPr txBox="1">
              <a:spLocks/>
            </p:cNvSpPr>
            <p:nvPr/>
          </p:nvSpPr>
          <p:spPr>
            <a:xfrm>
              <a:off x="4749133" y="2504638"/>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11</a:t>
              </a:r>
              <a:endParaRPr lang="en-GB" sz="1200" u="sng"/>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463768" y="2504638"/>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109</a:t>
              </a:r>
            </a:p>
          </p:txBody>
        </p:sp>
      </p:gr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Example question – opportunity for written answers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6" name="Picture 5">
            <a:extLst>
              <a:ext uri="{FF2B5EF4-FFF2-40B4-BE49-F238E27FC236}">
                <a16:creationId xmlns:a16="http://schemas.microsoft.com/office/drawing/2014/main" id="{E88D74D5-91D9-4DD0-A84F-A74866F10CC9}"/>
              </a:ext>
            </a:extLst>
          </p:cNvPr>
          <p:cNvPicPr>
            <a:picLocks noChangeAspect="1"/>
          </p:cNvPicPr>
          <p:nvPr/>
        </p:nvPicPr>
        <p:blipFill>
          <a:blip r:embed="rId3"/>
          <a:stretch>
            <a:fillRect/>
          </a:stretch>
        </p:blipFill>
        <p:spPr>
          <a:xfrm>
            <a:off x="311700" y="1295563"/>
            <a:ext cx="4607367" cy="2841431"/>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706E374B-1552-415D-ABFC-29FDC1F5A404}"/>
              </a:ext>
            </a:extLst>
          </p:cNvPr>
          <p:cNvPicPr>
            <a:picLocks noChangeAspect="1"/>
          </p:cNvPicPr>
          <p:nvPr/>
        </p:nvPicPr>
        <p:blipFill>
          <a:blip r:embed="rId4"/>
          <a:stretch>
            <a:fillRect/>
          </a:stretch>
        </p:blipFill>
        <p:spPr>
          <a:xfrm>
            <a:off x="4572000" y="1312171"/>
            <a:ext cx="4466413" cy="219002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24</a:t>
            </a:fld>
            <a:endParaRPr lang="en"/>
          </a:p>
        </p:txBody>
      </p:sp>
      <p:pic>
        <p:nvPicPr>
          <p:cNvPr id="7" name="Picture 6">
            <a:extLst>
              <a:ext uri="{FF2B5EF4-FFF2-40B4-BE49-F238E27FC236}">
                <a16:creationId xmlns:a16="http://schemas.microsoft.com/office/drawing/2014/main" id="{3AC4C2BA-516B-4242-B8DA-55CB5999D29D}"/>
              </a:ext>
            </a:extLst>
          </p:cNvPr>
          <p:cNvPicPr>
            <a:picLocks noChangeAspect="1"/>
          </p:cNvPicPr>
          <p:nvPr/>
        </p:nvPicPr>
        <p:blipFill>
          <a:blip r:embed="rId3"/>
          <a:stretch>
            <a:fillRect/>
          </a:stretch>
        </p:blipFill>
        <p:spPr>
          <a:xfrm>
            <a:off x="461025" y="1100254"/>
            <a:ext cx="3686070" cy="1869592"/>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3802194-5ECE-439B-A311-94622C79DF56}"/>
              </a:ext>
            </a:extLst>
          </p:cNvPr>
          <p:cNvPicPr>
            <a:picLocks noChangeAspect="1"/>
          </p:cNvPicPr>
          <p:nvPr/>
        </p:nvPicPr>
        <p:blipFill>
          <a:blip r:embed="rId4"/>
          <a:stretch>
            <a:fillRect/>
          </a:stretch>
        </p:blipFill>
        <p:spPr>
          <a:xfrm>
            <a:off x="4820798" y="1128278"/>
            <a:ext cx="3974383" cy="2787230"/>
          </a:xfrm>
          <a:prstGeom prst="rect">
            <a:avLst/>
          </a:prstGeom>
          <a:effectLst>
            <a:outerShdw blurRad="50800" dist="38100" dir="2700000" algn="tl" rotWithShape="0">
              <a:prstClr val="black">
                <a:alpha val="40000"/>
              </a:prstClr>
            </a:outerShdw>
          </a:effectLst>
        </p:spPr>
      </p:pic>
      <p:sp>
        <p:nvSpPr>
          <p:cNvPr id="9" name="Text Placeholder 2">
            <a:extLst>
              <a:ext uri="{FF2B5EF4-FFF2-40B4-BE49-F238E27FC236}">
                <a16:creationId xmlns:a16="http://schemas.microsoft.com/office/drawing/2014/main" id="{B3544E2E-00E4-42B1-B21A-354E285A2A38}"/>
              </a:ext>
            </a:extLst>
          </p:cNvPr>
          <p:cNvSpPr txBox="1">
            <a:spLocks/>
          </p:cNvSpPr>
          <p:nvPr/>
        </p:nvSpPr>
        <p:spPr>
          <a:xfrm>
            <a:off x="2907323" y="2603010"/>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2,250</a:t>
            </a:r>
            <a:endParaRPr lang="en-GB" sz="1200" u="sng"/>
          </a:p>
        </p:txBody>
      </p:sp>
      <p:sp>
        <p:nvSpPr>
          <p:cNvPr id="10" name="Text Placeholder 2">
            <a:extLst>
              <a:ext uri="{FF2B5EF4-FFF2-40B4-BE49-F238E27FC236}">
                <a16:creationId xmlns:a16="http://schemas.microsoft.com/office/drawing/2014/main" id="{C191EBD0-AAFC-470F-B204-38B5560C94DF}"/>
              </a:ext>
            </a:extLst>
          </p:cNvPr>
          <p:cNvSpPr txBox="1">
            <a:spLocks/>
          </p:cNvSpPr>
          <p:nvPr/>
        </p:nvSpPr>
        <p:spPr>
          <a:xfrm>
            <a:off x="7432431" y="3540856"/>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400</a:t>
            </a:r>
            <a:endParaRPr lang="en-GB" sz="1200" u="sng"/>
          </a:p>
        </p:txBody>
      </p:sp>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356397-1D7F-4630-BDC2-E0145DA2B4C1}"/>
              </a:ext>
            </a:extLst>
          </p:cNvPr>
          <p:cNvPicPr>
            <a:picLocks noChangeAspect="1"/>
          </p:cNvPicPr>
          <p:nvPr/>
        </p:nvPicPr>
        <p:blipFill>
          <a:blip r:embed="rId3"/>
          <a:stretch>
            <a:fillRect/>
          </a:stretch>
        </p:blipFill>
        <p:spPr>
          <a:xfrm>
            <a:off x="461025" y="1100254"/>
            <a:ext cx="4073620" cy="395656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49057" y="667933"/>
            <a:ext cx="8520600" cy="434777"/>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25</a:t>
            </a:fld>
            <a:endParaRPr lang="en"/>
          </a:p>
        </p:txBody>
      </p:sp>
      <p:pic>
        <p:nvPicPr>
          <p:cNvPr id="10" name="Picture 9">
            <a:extLst>
              <a:ext uri="{FF2B5EF4-FFF2-40B4-BE49-F238E27FC236}">
                <a16:creationId xmlns:a16="http://schemas.microsoft.com/office/drawing/2014/main" id="{450ECF54-0D97-4AEC-8BC3-B9BA2E783047}"/>
              </a:ext>
            </a:extLst>
          </p:cNvPr>
          <p:cNvPicPr>
            <a:picLocks noChangeAspect="1"/>
          </p:cNvPicPr>
          <p:nvPr/>
        </p:nvPicPr>
        <p:blipFill>
          <a:blip r:embed="rId4"/>
          <a:stretch>
            <a:fillRect/>
          </a:stretch>
        </p:blipFill>
        <p:spPr>
          <a:xfrm>
            <a:off x="4786387" y="682499"/>
            <a:ext cx="4173003" cy="358014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a:xfrm>
            <a:off x="155706" y="108401"/>
            <a:ext cx="8520600" cy="434776"/>
          </a:xfrm>
        </p:spPr>
        <p:txBody>
          <a:bodyPr/>
          <a:lstStyle/>
          <a:p>
            <a:pPr algn="ctr"/>
            <a:r>
              <a:rPr lang="en-GB" b="1">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Supporting your child in preparing for the SATs </a:t>
            </a:r>
            <a:r>
              <a:rPr lang="en-GB" b="1">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sym typeface="Wingdings" panose="05000000000000000000" pitchFamily="2" charset="2"/>
              </a:rPr>
              <a:t></a:t>
            </a:r>
            <a:endParaRPr lang="en-GB" b="1">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endParaRP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619504"/>
            <a:ext cx="8520600" cy="4043713"/>
          </a:xfrm>
        </p:spPr>
        <p:txBody>
          <a:bodyPr/>
          <a:lstStyle/>
          <a:p>
            <a:pPr marL="114300" indent="0">
              <a:buNone/>
            </a:pPr>
            <a:r>
              <a:rPr lang="en-GB">
                <a:latin typeface="SassoonPrimaryInfant" pitchFamily="2" charset="0"/>
                <a:ea typeface="Tahoma" panose="020B0604030504040204" pitchFamily="34" charset="0"/>
                <a:cs typeface="Tahoma" panose="020B0604030504040204" pitchFamily="34" charset="0"/>
              </a:rPr>
              <a:t>Firstly, a positive attitude goes a long way. Give them as much encouragement and support as you can (but we don’t need to tell you that)!</a:t>
            </a:r>
          </a:p>
          <a:p>
            <a:pPr marL="114300" indent="0">
              <a:buNone/>
            </a:pPr>
            <a:endParaRPr lang="en-GB">
              <a:latin typeface="SassoonPrimaryInfant" pitchFamily="2" charset="0"/>
              <a:ea typeface="Tahoma" panose="020B0604030504040204" pitchFamily="34" charset="0"/>
              <a:cs typeface="Tahoma" panose="020B0604030504040204" pitchFamily="34" charset="0"/>
            </a:endParaRPr>
          </a:p>
          <a:p>
            <a:pPr marL="114300" indent="0">
              <a:buNone/>
            </a:pPr>
            <a:r>
              <a:rPr lang="en-GB" b="1">
                <a:latin typeface="SassoonPrimaryInfant" pitchFamily="2" charset="0"/>
                <a:ea typeface="Tahoma" panose="020B0604030504040204" pitchFamily="34" charset="0"/>
                <a:cs typeface="Tahoma" panose="020B0604030504040204" pitchFamily="34" charset="0"/>
              </a:rPr>
              <a:t>Tips:</a:t>
            </a:r>
          </a:p>
          <a:p>
            <a:r>
              <a:rPr lang="en-GB">
                <a:latin typeface="SassoonPrimaryInfant" pitchFamily="2" charset="0"/>
                <a:ea typeface="Tahoma" panose="020B0604030504040204" pitchFamily="34" charset="0"/>
                <a:cs typeface="Tahoma" panose="020B0604030504040204" pitchFamily="34" charset="0"/>
              </a:rPr>
              <a:t>Don’t use past papers as they are used in school to prepare the children. </a:t>
            </a:r>
          </a:p>
          <a:p>
            <a:r>
              <a:rPr lang="en-GB">
                <a:latin typeface="SassoonPrimaryInfant" pitchFamily="2" charset="0"/>
                <a:ea typeface="Tahoma" panose="020B0604030504040204" pitchFamily="34" charset="0"/>
                <a:cs typeface="Tahoma" panose="020B0604030504040204" pitchFamily="34" charset="0"/>
              </a:rPr>
              <a:t>Talk to with Miss Marvin or Miss Dyer if you have any concerns.</a:t>
            </a:r>
          </a:p>
          <a:p>
            <a:r>
              <a:rPr lang="en-GB">
                <a:latin typeface="SassoonPrimaryInfant" pitchFamily="2" charset="0"/>
                <a:ea typeface="Tahoma" panose="020B0604030504040204" pitchFamily="34" charset="0"/>
                <a:cs typeface="Tahoma" panose="020B0604030504040204" pitchFamily="34" charset="0"/>
              </a:rPr>
              <a:t>Encourage your child to talk to us or a trusted adult (including yourself) about their anxieties. Don’t forget that a small amount of anxiety is normal and not harmful.</a:t>
            </a:r>
          </a:p>
          <a:p>
            <a:r>
              <a:rPr lang="en-GB">
                <a:latin typeface="SassoonPrimaryInfant" pitchFamily="2" charset="0"/>
                <a:ea typeface="Tahoma" panose="020B0604030504040204" pitchFamily="34" charset="0"/>
                <a:cs typeface="Tahoma" panose="020B0604030504040204" pitchFamily="34" charset="0"/>
              </a:rPr>
              <a:t>Give your child a quiet, distraction free space to complete homework. This is invaluable in the lead up to SATs. </a:t>
            </a:r>
          </a:p>
          <a:p>
            <a:r>
              <a:rPr lang="en-GB">
                <a:latin typeface="SassoonPrimaryInfant" pitchFamily="2" charset="0"/>
                <a:ea typeface="Tahoma" panose="020B0604030504040204" pitchFamily="34" charset="0"/>
                <a:cs typeface="Tahoma" panose="020B0604030504040204" pitchFamily="34" charset="0"/>
              </a:rPr>
              <a:t>Give your child time to go outside and reduce screen time.</a:t>
            </a:r>
          </a:p>
          <a:p>
            <a:r>
              <a:rPr lang="en-GB">
                <a:latin typeface="SassoonPrimaryInfant" pitchFamily="2" charset="0"/>
                <a:ea typeface="Tahoma" panose="020B0604030504040204" pitchFamily="34" charset="0"/>
                <a:cs typeface="Tahoma" panose="020B0604030504040204" pitchFamily="34" charset="0"/>
              </a:rPr>
              <a:t>Ensure your child is eating and drinking well and getting a good amount of sleep.</a:t>
            </a:r>
          </a:p>
          <a:p>
            <a:r>
              <a:rPr lang="en-GB">
                <a:latin typeface="SassoonPrimaryInfant" pitchFamily="2" charset="0"/>
                <a:ea typeface="Tahoma" panose="020B0604030504040204" pitchFamily="34" charset="0"/>
                <a:cs typeface="Tahoma" panose="020B0604030504040204" pitchFamily="34" charset="0"/>
              </a:rPr>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a:xfrm>
            <a:off x="311700" y="139849"/>
            <a:ext cx="8520600" cy="434776"/>
          </a:xfrm>
        </p:spPr>
        <p:txBody>
          <a:bodyPr/>
          <a:lstStyle/>
          <a:p>
            <a:r>
              <a:rPr lang="en-GB" b="1" u="sng">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rPr>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a:xfrm>
            <a:off x="311700" y="689177"/>
            <a:ext cx="8520600" cy="3829573"/>
          </a:xfrm>
        </p:spPr>
        <p:txBody>
          <a:bodyPr/>
          <a:lstStyle/>
          <a:p>
            <a:pPr marL="114300" indent="0">
              <a:buNone/>
            </a:pPr>
            <a:r>
              <a:rPr lang="en-GB" sz="1800">
                <a:solidFill>
                  <a:srgbClr val="283593"/>
                </a:solidFill>
                <a:latin typeface="SassoonPrimaryInfant" pitchFamily="2" charset="0"/>
                <a:ea typeface="Tahoma" panose="020B0604030504040204" pitchFamily="34" charset="0"/>
                <a:cs typeface="Tahoma" panose="020B0604030504040204" pitchFamily="34" charset="0"/>
              </a:rPr>
              <a:t>SATs focus on what children know about Maths and English. </a:t>
            </a:r>
          </a:p>
          <a:p>
            <a:pPr marL="114300" indent="0">
              <a:buNone/>
            </a:pPr>
            <a:r>
              <a:rPr lang="en-GB" sz="1800">
                <a:latin typeface="SassoonPrimaryInfant" pitchFamily="2" charset="0"/>
                <a:ea typeface="Tahoma" panose="020B0604030504040204" pitchFamily="34" charset="0"/>
                <a:cs typeface="Tahoma" panose="020B0604030504040204" pitchFamily="34" charset="0"/>
              </a:rPr>
              <a:t>They will not reflect how talented they are at science, geography, art, PE…, and they certainly won’t highlight all of their amazing personal characteristics!</a:t>
            </a:r>
          </a:p>
          <a:p>
            <a:pPr marL="114300" indent="0">
              <a:buNone/>
            </a:pPr>
            <a:endParaRPr lang="en-GB" sz="1800">
              <a:latin typeface="SassoonPrimaryInfant" pitchFamily="2" charset="0"/>
              <a:ea typeface="Tahoma" panose="020B0604030504040204" pitchFamily="34" charset="0"/>
              <a:cs typeface="Tahoma" panose="020B0604030504040204" pitchFamily="34" charset="0"/>
            </a:endParaRPr>
          </a:p>
          <a:p>
            <a:pPr marL="114300" indent="0">
              <a:buNone/>
            </a:pPr>
            <a:r>
              <a:rPr lang="en-GB" sz="1800">
                <a:solidFill>
                  <a:srgbClr val="283593"/>
                </a:solidFill>
                <a:latin typeface="SassoonPrimaryInfant" pitchFamily="2" charset="0"/>
                <a:ea typeface="Tahoma" panose="020B0604030504040204" pitchFamily="34" charset="0"/>
                <a:cs typeface="Tahoma" panose="020B0604030504040204" pitchFamily="34" charset="0"/>
              </a:rPr>
              <a:t>SATs don’t tell the whole story.</a:t>
            </a:r>
          </a:p>
          <a:p>
            <a:pPr marL="114300" indent="0">
              <a:buNone/>
            </a:pPr>
            <a:r>
              <a:rPr lang="en-GB" sz="1800">
                <a:latin typeface="SassoonPrimaryInfant" pitchFamily="2" charset="0"/>
                <a:ea typeface="Tahoma" panose="020B0604030504040204" pitchFamily="34" charset="0"/>
                <a:cs typeface="Tahoma" panose="020B0604030504040204" pitchFamily="34" charset="0"/>
              </a:rPr>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a:t>
            </a:r>
          </a:p>
          <a:p>
            <a:pPr marL="114300" indent="0">
              <a:buNone/>
            </a:pPr>
            <a:endParaRPr lang="en-GB" sz="1800">
              <a:latin typeface="SassoonPrimaryInfant" pitchFamily="2" charset="0"/>
              <a:ea typeface="Tahoma" panose="020B0604030504040204" pitchFamily="34" charset="0"/>
              <a:cs typeface="Tahoma" panose="020B0604030504040204" pitchFamily="34" charset="0"/>
            </a:endParaRPr>
          </a:p>
          <a:p>
            <a:pPr marL="114300" indent="0">
              <a:buNone/>
            </a:pPr>
            <a:r>
              <a:rPr lang="en-GB" sz="1800">
                <a:solidFill>
                  <a:srgbClr val="283593"/>
                </a:solidFill>
                <a:latin typeface="SassoonPrimaryInfant" pitchFamily="2" charset="0"/>
                <a:ea typeface="Tahoma" panose="020B0604030504040204" pitchFamily="34" charset="0"/>
                <a:cs typeface="Tahoma" panose="020B0604030504040204" pitchFamily="34" charset="0"/>
              </a:rPr>
              <a:t>SATs are only four days out of a whole Primary School career!</a:t>
            </a:r>
          </a:p>
          <a:p>
            <a:pPr marL="114300" indent="0">
              <a:buNone/>
            </a:pPr>
            <a:r>
              <a:rPr lang="en-GB" sz="1800">
                <a:latin typeface="SassoonPrimaryInfant" pitchFamily="2" charset="0"/>
                <a:ea typeface="Tahoma" panose="020B0604030504040204" pitchFamily="34" charset="0"/>
                <a:cs typeface="Tahoma" panose="020B0604030504040204" pitchFamily="34" charset="0"/>
              </a:rPr>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3" name="TextBox 2">
            <a:extLst>
              <a:ext uri="{FF2B5EF4-FFF2-40B4-BE49-F238E27FC236}">
                <a16:creationId xmlns:a16="http://schemas.microsoft.com/office/drawing/2014/main" id="{B7FD21AC-1BA5-CA90-522B-03300A884E95}"/>
              </a:ext>
            </a:extLst>
          </p:cNvPr>
          <p:cNvSpPr txBox="1"/>
          <p:nvPr/>
        </p:nvSpPr>
        <p:spPr>
          <a:xfrm>
            <a:off x="1287262" y="241168"/>
            <a:ext cx="6569476" cy="461665"/>
          </a:xfrm>
          <a:prstGeom prst="rect">
            <a:avLst/>
          </a:prstGeom>
          <a:noFill/>
        </p:spPr>
        <p:txBody>
          <a:bodyPr wrap="square">
            <a:spAutoFit/>
          </a:bodyPr>
          <a:lstStyle/>
          <a:p>
            <a:pPr marL="257175" indent="-257175" algn="ctr">
              <a:buClr>
                <a:schemeClr val="dk2"/>
              </a:buClr>
              <a:buSzPct val="25000"/>
            </a:pPr>
            <a:r>
              <a:rPr lang="en-US" sz="2400" b="1">
                <a:solidFill>
                  <a:schemeClr val="tx1"/>
                </a:solidFill>
                <a:effectLst>
                  <a:outerShdw blurRad="38100" dist="38100" dir="2700000" algn="tl">
                    <a:srgbClr val="000000">
                      <a:alpha val="43137"/>
                    </a:srgbClr>
                  </a:outerShdw>
                </a:effectLst>
                <a:latin typeface="SassoonPrimaryInfant" pitchFamily="2" charset="0"/>
                <a:ea typeface="Tahoma" panose="020B0604030504040204" pitchFamily="34" charset="0"/>
                <a:cs typeface="Tahoma" panose="020B0604030504040204" pitchFamily="34" charset="0"/>
                <a:sym typeface="Comic Sans MS"/>
              </a:rPr>
              <a:t>SATs Breakfast Club (Monday - Thursday)</a:t>
            </a:r>
          </a:p>
        </p:txBody>
      </p:sp>
      <p:sp>
        <p:nvSpPr>
          <p:cNvPr id="8" name="Shape 143">
            <a:extLst>
              <a:ext uri="{FF2B5EF4-FFF2-40B4-BE49-F238E27FC236}">
                <a16:creationId xmlns:a16="http://schemas.microsoft.com/office/drawing/2014/main" id="{8E2199F1-CD69-BEB7-072E-4A5CC10A6926}"/>
              </a:ext>
            </a:extLst>
          </p:cNvPr>
          <p:cNvSpPr txBox="1"/>
          <p:nvPr/>
        </p:nvSpPr>
        <p:spPr>
          <a:xfrm>
            <a:off x="412929" y="974355"/>
            <a:ext cx="8589027" cy="892968"/>
          </a:xfrm>
          <a:prstGeom prst="rect">
            <a:avLst/>
          </a:prstGeom>
          <a:noFill/>
          <a:ln>
            <a:noFill/>
          </a:ln>
        </p:spPr>
        <p:txBody>
          <a:bodyPr lIns="68569" tIns="34275" rIns="68569" bIns="34275" anchor="t" anchorCtr="0">
            <a:noAutofit/>
          </a:bodyPr>
          <a:lstStyle/>
          <a:p>
            <a:pPr marL="257175" indent="-257175">
              <a:buClr>
                <a:srgbClr val="FF6600"/>
              </a:buClr>
              <a:buSzPct val="25000"/>
            </a:pPr>
            <a:r>
              <a:rPr lang="en-US" sz="2400">
                <a:solidFill>
                  <a:schemeClr val="tx1"/>
                </a:solidFill>
                <a:latin typeface="SassoonPrimaryInfant" pitchFamily="2" charset="0"/>
                <a:ea typeface="Tahoma" panose="020B0604030504040204" pitchFamily="34" charset="0"/>
                <a:cs typeface="Tahoma" panose="020B0604030504040204" pitchFamily="34" charset="0"/>
                <a:sym typeface="Comic Sans MS"/>
              </a:rPr>
              <a:t>*   A relaxing start to the day.</a:t>
            </a:r>
          </a:p>
        </p:txBody>
      </p:sp>
      <p:sp>
        <p:nvSpPr>
          <p:cNvPr id="9" name="Shape 144">
            <a:extLst>
              <a:ext uri="{FF2B5EF4-FFF2-40B4-BE49-F238E27FC236}">
                <a16:creationId xmlns:a16="http://schemas.microsoft.com/office/drawing/2014/main" id="{68278CE8-1D75-7828-BC38-8A7E9AE1DE8B}"/>
              </a:ext>
            </a:extLst>
          </p:cNvPr>
          <p:cNvSpPr txBox="1"/>
          <p:nvPr/>
        </p:nvSpPr>
        <p:spPr>
          <a:xfrm>
            <a:off x="412929" y="1682285"/>
            <a:ext cx="6751350" cy="892968"/>
          </a:xfrm>
          <a:prstGeom prst="rect">
            <a:avLst/>
          </a:prstGeom>
          <a:noFill/>
          <a:ln>
            <a:noFill/>
          </a:ln>
        </p:spPr>
        <p:txBody>
          <a:bodyPr lIns="68569" tIns="34275" rIns="68569" bIns="34275" anchor="t" anchorCtr="0">
            <a:noAutofit/>
          </a:bodyPr>
          <a:lstStyle/>
          <a:p>
            <a:pPr marL="257175" indent="-257175">
              <a:buClr>
                <a:srgbClr val="FF6600"/>
              </a:buClr>
              <a:buSzPct val="25000"/>
            </a:pPr>
            <a:r>
              <a:rPr lang="en-US" sz="2400">
                <a:solidFill>
                  <a:schemeClr val="tx1"/>
                </a:solidFill>
                <a:latin typeface="SassoonPrimaryInfant" pitchFamily="2" charset="0"/>
                <a:ea typeface="Tahoma" panose="020B0604030504040204" pitchFamily="34" charset="0"/>
                <a:cs typeface="Tahoma" panose="020B0604030504040204" pitchFamily="34" charset="0"/>
                <a:sym typeface="Comic Sans MS"/>
              </a:rPr>
              <a:t>*   A boost to concentration levels.</a:t>
            </a:r>
          </a:p>
        </p:txBody>
      </p:sp>
      <p:sp>
        <p:nvSpPr>
          <p:cNvPr id="10" name="Shape 144">
            <a:extLst>
              <a:ext uri="{FF2B5EF4-FFF2-40B4-BE49-F238E27FC236}">
                <a16:creationId xmlns:a16="http://schemas.microsoft.com/office/drawing/2014/main" id="{3FE6F71D-7C14-0B9C-ADD1-ABD344D6EC4F}"/>
              </a:ext>
            </a:extLst>
          </p:cNvPr>
          <p:cNvSpPr txBox="1"/>
          <p:nvPr/>
        </p:nvSpPr>
        <p:spPr>
          <a:xfrm>
            <a:off x="412929" y="2332750"/>
            <a:ext cx="6751350" cy="892968"/>
          </a:xfrm>
          <a:prstGeom prst="rect">
            <a:avLst/>
          </a:prstGeom>
          <a:noFill/>
          <a:ln>
            <a:noFill/>
          </a:ln>
        </p:spPr>
        <p:txBody>
          <a:bodyPr lIns="68569" tIns="34275" rIns="68569" bIns="34275" anchor="t" anchorCtr="0">
            <a:noAutofit/>
          </a:bodyPr>
          <a:lstStyle/>
          <a:p>
            <a:pPr marL="257175" indent="-257175">
              <a:buClr>
                <a:srgbClr val="FF6600"/>
              </a:buClr>
              <a:buSzPct val="25000"/>
            </a:pPr>
            <a:r>
              <a:rPr lang="en-US" sz="2400">
                <a:solidFill>
                  <a:schemeClr val="tx1"/>
                </a:solidFill>
                <a:latin typeface="SassoonPrimaryInfant" pitchFamily="2" charset="0"/>
                <a:ea typeface="Tahoma" panose="020B0604030504040204" pitchFamily="34" charset="0"/>
                <a:cs typeface="Tahoma" panose="020B0604030504040204" pitchFamily="34" charset="0"/>
                <a:sym typeface="Comic Sans MS"/>
              </a:rPr>
              <a:t>*   </a:t>
            </a:r>
            <a:r>
              <a:rPr lang="en-US" sz="2400">
                <a:solidFill>
                  <a:schemeClr val="dk1"/>
                </a:solidFill>
                <a:latin typeface="SassoonPrimaryInfant" pitchFamily="2" charset="0"/>
                <a:ea typeface="Tahoma" panose="020B0604030504040204" pitchFamily="34" charset="0"/>
                <a:cs typeface="Tahoma" panose="020B0604030504040204" pitchFamily="34" charset="0"/>
                <a:sym typeface="Times New Roman"/>
              </a:rPr>
              <a:t>All children encouraged to attend.</a:t>
            </a:r>
          </a:p>
          <a:p>
            <a:pPr marL="257175" indent="-257175">
              <a:buClr>
                <a:srgbClr val="FF6600"/>
              </a:buClr>
              <a:buSzPct val="25000"/>
            </a:pPr>
            <a:endParaRPr lang="en-US" sz="2400">
              <a:solidFill>
                <a:schemeClr val="tx1"/>
              </a:solidFill>
              <a:latin typeface="SassoonPrimaryInfant" pitchFamily="2" charset="0"/>
              <a:ea typeface="Tahoma" panose="020B0604030504040204" pitchFamily="34" charset="0"/>
              <a:cs typeface="Tahoma" panose="020B0604030504040204" pitchFamily="34" charset="0"/>
              <a:sym typeface="Comic Sans MS"/>
            </a:endParaRPr>
          </a:p>
        </p:txBody>
      </p:sp>
      <p:sp>
        <p:nvSpPr>
          <p:cNvPr id="13" name="Shape 143">
            <a:extLst>
              <a:ext uri="{FF2B5EF4-FFF2-40B4-BE49-F238E27FC236}">
                <a16:creationId xmlns:a16="http://schemas.microsoft.com/office/drawing/2014/main" id="{A6065EF5-E6CA-8D11-087B-6F27EB8F460D}"/>
              </a:ext>
            </a:extLst>
          </p:cNvPr>
          <p:cNvSpPr txBox="1"/>
          <p:nvPr/>
        </p:nvSpPr>
        <p:spPr>
          <a:xfrm>
            <a:off x="412929" y="3098146"/>
            <a:ext cx="8589027" cy="892968"/>
          </a:xfrm>
          <a:prstGeom prst="rect">
            <a:avLst/>
          </a:prstGeom>
          <a:noFill/>
          <a:ln>
            <a:noFill/>
          </a:ln>
        </p:spPr>
        <p:txBody>
          <a:bodyPr lIns="68569" tIns="34275" rIns="68569" bIns="34275" anchor="t" anchorCtr="0">
            <a:noAutofit/>
          </a:bodyPr>
          <a:lstStyle/>
          <a:p>
            <a:pPr marL="257175" indent="-257175">
              <a:buClr>
                <a:srgbClr val="FF6600"/>
              </a:buClr>
              <a:buSzPct val="25000"/>
            </a:pPr>
            <a:r>
              <a:rPr lang="en-US" sz="2400">
                <a:solidFill>
                  <a:schemeClr val="tx1"/>
                </a:solidFill>
                <a:latin typeface="SassoonPrimaryInfant" pitchFamily="2" charset="0"/>
                <a:ea typeface="Tahoma" panose="020B0604030504040204" pitchFamily="34" charset="0"/>
                <a:cs typeface="Tahoma" panose="020B0604030504040204" pitchFamily="34" charset="0"/>
                <a:sym typeface="Comic Sans MS"/>
              </a:rPr>
              <a:t>*   </a:t>
            </a:r>
            <a:r>
              <a:rPr lang="en-US" sz="2400">
                <a:solidFill>
                  <a:schemeClr val="dk1"/>
                </a:solidFill>
                <a:latin typeface="SassoonPrimaryInfant" pitchFamily="2" charset="0"/>
                <a:ea typeface="Tahoma" panose="020B0604030504040204" pitchFamily="34" charset="0"/>
                <a:cs typeface="Tahoma" panose="020B0604030504040204" pitchFamily="34" charset="0"/>
                <a:sym typeface="Times New Roman"/>
              </a:rPr>
              <a:t>8:30 start (TBC).</a:t>
            </a:r>
          </a:p>
          <a:p>
            <a:pPr marL="257175" indent="-257175">
              <a:buClr>
                <a:srgbClr val="FF6600"/>
              </a:buClr>
              <a:buSzPct val="25000"/>
            </a:pPr>
            <a:endParaRPr lang="en-US" sz="2400">
              <a:solidFill>
                <a:schemeClr val="tx1"/>
              </a:solidFill>
              <a:latin typeface="SassoonPrimaryInfant" pitchFamily="2" charset="0"/>
              <a:ea typeface="Tahoma" panose="020B0604030504040204" pitchFamily="34" charset="0"/>
              <a:cs typeface="Tahoma" panose="020B0604030504040204" pitchFamily="34" charset="0"/>
              <a:sym typeface="Comic Sans MS"/>
            </a:endParaRPr>
          </a:p>
        </p:txBody>
      </p:sp>
      <p:sp>
        <p:nvSpPr>
          <p:cNvPr id="16" name="Shape 144">
            <a:extLst>
              <a:ext uri="{FF2B5EF4-FFF2-40B4-BE49-F238E27FC236}">
                <a16:creationId xmlns:a16="http://schemas.microsoft.com/office/drawing/2014/main" id="{BEF1EB9A-E21B-8FE9-C975-9CF5F1748963}"/>
              </a:ext>
            </a:extLst>
          </p:cNvPr>
          <p:cNvSpPr txBox="1"/>
          <p:nvPr/>
        </p:nvSpPr>
        <p:spPr>
          <a:xfrm>
            <a:off x="412929" y="3812924"/>
            <a:ext cx="6751350" cy="892968"/>
          </a:xfrm>
          <a:prstGeom prst="rect">
            <a:avLst/>
          </a:prstGeom>
          <a:noFill/>
          <a:ln>
            <a:noFill/>
          </a:ln>
        </p:spPr>
        <p:txBody>
          <a:bodyPr lIns="68569" tIns="34275" rIns="68569" bIns="34275" anchor="t" anchorCtr="0">
            <a:noAutofit/>
          </a:bodyPr>
          <a:lstStyle/>
          <a:p>
            <a:pPr marL="257175" indent="-257175">
              <a:buClr>
                <a:srgbClr val="FF6600"/>
              </a:buClr>
              <a:buSzPct val="25000"/>
            </a:pPr>
            <a:r>
              <a:rPr lang="en-US" sz="2400">
                <a:solidFill>
                  <a:schemeClr val="tx1"/>
                </a:solidFill>
                <a:latin typeface="SassoonPrimaryInfant" pitchFamily="2" charset="0"/>
                <a:ea typeface="Tahoma" panose="020B0604030504040204" pitchFamily="34" charset="0"/>
                <a:cs typeface="Tahoma" panose="020B0604030504040204" pitchFamily="34" charset="0"/>
                <a:sym typeface="Comic Sans MS"/>
              </a:rPr>
              <a:t>*   </a:t>
            </a:r>
            <a:r>
              <a:rPr lang="en-US" sz="2400">
                <a:solidFill>
                  <a:schemeClr val="dk1"/>
                </a:solidFill>
                <a:latin typeface="SassoonPrimaryInfant" pitchFamily="2" charset="0"/>
                <a:ea typeface="Tahoma" panose="020B0604030504040204" pitchFamily="34" charset="0"/>
                <a:cs typeface="Tahoma" panose="020B0604030504040204" pitchFamily="34" charset="0"/>
                <a:sym typeface="Times New Roman"/>
              </a:rPr>
              <a:t>Toast/pastries/fruit and juice offered.</a:t>
            </a:r>
          </a:p>
          <a:p>
            <a:pPr marL="257175" indent="-257175">
              <a:buClr>
                <a:srgbClr val="FF6600"/>
              </a:buClr>
              <a:buSzPct val="25000"/>
            </a:pPr>
            <a:endParaRPr lang="en-US" sz="2400">
              <a:solidFill>
                <a:schemeClr val="tx1"/>
              </a:solidFill>
              <a:latin typeface="SassoonPrimaryInfant" pitchFamily="2" charset="0"/>
              <a:ea typeface="Tahoma" panose="020B0604030504040204" pitchFamily="34" charset="0"/>
              <a:cs typeface="Tahoma" panose="020B0604030504040204" pitchFamily="34" charset="0"/>
              <a:sym typeface="Comic Sans MS"/>
            </a:endParaRPr>
          </a:p>
        </p:txBody>
      </p:sp>
      <p:pic>
        <p:nvPicPr>
          <p:cNvPr id="18" name="Picture 17">
            <a:extLst>
              <a:ext uri="{FF2B5EF4-FFF2-40B4-BE49-F238E27FC236}">
                <a16:creationId xmlns:a16="http://schemas.microsoft.com/office/drawing/2014/main" id="{797FF527-4C6C-6244-2AB7-B7171F30994D}"/>
              </a:ext>
            </a:extLst>
          </p:cNvPr>
          <p:cNvPicPr>
            <a:picLocks noChangeAspect="1"/>
          </p:cNvPicPr>
          <p:nvPr/>
        </p:nvPicPr>
        <p:blipFill rotWithShape="1">
          <a:blip r:embed="rId3"/>
          <a:srcRect l="4516" t="-196"/>
          <a:stretch/>
        </p:blipFill>
        <p:spPr>
          <a:xfrm>
            <a:off x="6609656" y="1710201"/>
            <a:ext cx="2241495" cy="1245098"/>
          </a:xfrm>
          <a:prstGeom prst="rect">
            <a:avLst/>
          </a:prstGeom>
        </p:spPr>
      </p:pic>
      <p:pic>
        <p:nvPicPr>
          <p:cNvPr id="20" name="Picture 19">
            <a:extLst>
              <a:ext uri="{FF2B5EF4-FFF2-40B4-BE49-F238E27FC236}">
                <a16:creationId xmlns:a16="http://schemas.microsoft.com/office/drawing/2014/main" id="{31DBD2D5-BA9F-7354-5680-E835CDD67CBD}"/>
              </a:ext>
            </a:extLst>
          </p:cNvPr>
          <p:cNvPicPr>
            <a:picLocks noChangeAspect="1"/>
          </p:cNvPicPr>
          <p:nvPr/>
        </p:nvPicPr>
        <p:blipFill rotWithShape="1">
          <a:blip r:embed="rId4"/>
          <a:srcRect t="20060"/>
          <a:stretch/>
        </p:blipFill>
        <p:spPr>
          <a:xfrm>
            <a:off x="7027946" y="3225718"/>
            <a:ext cx="1493462" cy="1825553"/>
          </a:xfrm>
          <a:prstGeom prst="rect">
            <a:avLst/>
          </a:prstGeom>
        </p:spPr>
      </p:pic>
    </p:spTree>
  </p:cSld>
  <p:clrMapOvr>
    <a:masterClrMapping/>
  </p:clrMapOvr>
  <p:transition spd="slow">
    <p:cut/>
  </p:transition>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1BB8A5E0932224F8BD2058E340A226B" ma:contentTypeVersion="18" ma:contentTypeDescription="Create a new document." ma:contentTypeScope="" ma:versionID="841911640722da92cefdbaf36f0ca3e3">
  <xsd:schema xmlns:xsd="http://www.w3.org/2001/XMLSchema" xmlns:xs="http://www.w3.org/2001/XMLSchema" xmlns:p="http://schemas.microsoft.com/office/2006/metadata/properties" xmlns:ns2="2375a728-d37d-47f8-906a-753ae2b32742" xmlns:ns3="c68685dc-7785-499f-b46c-f540350b4796" targetNamespace="http://schemas.microsoft.com/office/2006/metadata/properties" ma:root="true" ma:fieldsID="d8d0d4ce7de59951535bdadc0b2a9286" ns2:_="" ns3:_="">
    <xsd:import namespace="2375a728-d37d-47f8-906a-753ae2b32742"/>
    <xsd:import namespace="c68685dc-7785-499f-b46c-f540350b479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ObjectDetectorVersions" minOccurs="0"/>
                <xsd:element ref="ns2:MediaServiceSearchProperties" minOccurs="0"/>
                <xsd:element ref="ns3:SharedWithUsers" minOccurs="0"/>
                <xsd:element ref="ns3:SharedWithDetail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75a728-d37d-47f8-906a-753ae2b3274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cadde51-bc1b-4f76-8ceb-f1daee2567c7" ma:termSetId="09814cd3-568e-fe90-9814-8d621ff8fb84" ma:anchorId="fba54fb3-c3e1-fe81-a776-ca4b69148c4d" ma:open="true" ma:isKeyword="false">
      <xsd:complexType>
        <xsd:sequence>
          <xsd:element ref="pc:Terms" minOccurs="0" maxOccurs="1"/>
        </xsd:sequence>
      </xsd:complexType>
    </xsd:element>
    <xsd:element name="MediaServiceOCR" ma:index="24" nillable="true" ma:displayName="Extracted Text" ma:internalName="MediaServiceOCR" ma:readOnly="true">
      <xsd:simpleType>
        <xsd:restriction base="dms:Note">
          <xsd:maxLength value="255"/>
        </xsd:restriction>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8685dc-7785-499f-b46c-f540350b4796"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0b99cc6-c6ef-486a-a72c-03d1ff881cf1}" ma:internalName="TaxCatchAll" ma:showField="CatchAllData" ma:web="c68685dc-7785-499f-b46c-f540350b479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375a728-d37d-47f8-906a-753ae2b32742">
      <Terms xmlns="http://schemas.microsoft.com/office/infopath/2007/PartnerControls"/>
    </lcf76f155ced4ddcb4097134ff3c332f>
    <TaxCatchAll xmlns="c68685dc-7785-499f-b46c-f540350b4796" xsi:nil="true"/>
  </documentManagement>
</p:properties>
</file>

<file path=customXml/itemProps1.xml><?xml version="1.0" encoding="utf-8"?>
<ds:datastoreItem xmlns:ds="http://schemas.openxmlformats.org/officeDocument/2006/customXml" ds:itemID="{61988128-300C-4F02-AB5D-C69DDBE6184B}">
  <ds:schemaRefs>
    <ds:schemaRef ds:uri="http://schemas.microsoft.com/sharepoint/v3/contenttype/forms"/>
  </ds:schemaRefs>
</ds:datastoreItem>
</file>

<file path=customXml/itemProps2.xml><?xml version="1.0" encoding="utf-8"?>
<ds:datastoreItem xmlns:ds="http://schemas.openxmlformats.org/officeDocument/2006/customXml" ds:itemID="{D3286F7E-A8CC-4C41-972D-D0226EABA100}">
  <ds:schemaRefs>
    <ds:schemaRef ds:uri="2375a728-d37d-47f8-906a-753ae2b32742"/>
    <ds:schemaRef ds:uri="c68685dc-7785-499f-b46c-f540350b479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588EF2A-E57E-4158-89BF-53C99A260782}">
  <ds:schemaRefs>
    <ds:schemaRef ds:uri="2375a728-d37d-47f8-906a-753ae2b32742"/>
    <ds:schemaRef ds:uri="c68685dc-7785-499f-b46c-f540350b4796"/>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2394</Words>
  <Application>Microsoft Office PowerPoint</Application>
  <PresentationFormat>On-screen Show (16:9)</PresentationFormat>
  <Paragraphs>245</Paragraphs>
  <Slides>28</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Cambria Math</vt:lpstr>
      <vt:lpstr>Nunito</vt:lpstr>
      <vt:lpstr>Nunito Sans SemiBold</vt:lpstr>
      <vt:lpstr>SassoonPrimaryInfant</vt:lpstr>
      <vt:lpstr>TSL</vt:lpstr>
      <vt:lpstr>  Year 6 SATs 2026 Presentation for Parents, Carers &amp; Guardians</vt:lpstr>
      <vt:lpstr>What are the SATs? </vt:lpstr>
      <vt:lpstr>When and how the SATs are completed</vt:lpstr>
      <vt:lpstr>Specific arrangements for SATs</vt:lpstr>
      <vt:lpstr>The results</vt:lpstr>
      <vt:lpstr>Spelling, Punctuation and Grammar: Monday 11th May</vt:lpstr>
      <vt:lpstr>Spelling, Punctuation and Grammar: Paper 1</vt:lpstr>
      <vt:lpstr>Spelling, Punctuation and Grammar: Paper 1</vt:lpstr>
      <vt:lpstr>PowerPoint Presentation</vt:lpstr>
      <vt:lpstr>PowerPoint Presentation</vt:lpstr>
      <vt:lpstr>PowerPoint Presentation</vt:lpstr>
      <vt:lpstr>Spelling, Punctuation and Grammar: Paper 2</vt:lpstr>
      <vt:lpstr>Reading: Tuesday 12th May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 </vt:lpstr>
      <vt:lpstr>Things to remember about SATs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India Marvin</dc:creator>
  <cp:lastModifiedBy>Izzie Dyer</cp:lastModifiedBy>
  <cp:revision>1</cp:revision>
  <dcterms:modified xsi:type="dcterms:W3CDTF">2026-03-17T14:49:53Z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0x01010001BB8A5E0932224F8BD2058E340A226B</vt:lpwstr>
  </property>
  <property fmtid="{D5CDD505-2E9C-101B-9397-08002B2CF9AE}" pid="3" name="Order">
    <vt:r8>1530400</vt:r8>
  </property>
  <property fmtid="{D5CDD505-2E9C-101B-9397-08002B2CF9AE}" pid="4" name="MediaServiceImageTags">
    <vt:lpwstr/>
  </property>
</Properties>
</file>