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2" r:id="rId4"/>
  </p:sldMasterIdLst>
  <p:handoutMasterIdLst>
    <p:handoutMasterId r:id="rId19"/>
  </p:handoutMasterIdLst>
  <p:sldIdLst>
    <p:sldId id="256" r:id="rId5"/>
    <p:sldId id="266" r:id="rId6"/>
    <p:sldId id="270" r:id="rId7"/>
    <p:sldId id="268" r:id="rId8"/>
    <p:sldId id="287" r:id="rId9"/>
    <p:sldId id="269" r:id="rId10"/>
    <p:sldId id="277" r:id="rId11"/>
    <p:sldId id="271" r:id="rId12"/>
    <p:sldId id="284" r:id="rId13"/>
    <p:sldId id="276" r:id="rId14"/>
    <p:sldId id="262" r:id="rId15"/>
    <p:sldId id="273" r:id="rId16"/>
    <p:sldId id="283" r:id="rId17"/>
    <p:sldId id="275" r:id="rId18"/>
  </p:sldIdLst>
  <p:sldSz cx="12192000" cy="6858000"/>
  <p:notesSz cx="10180638" cy="705326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India Marvin" userId="072d3de9-d810-4645-871b-58bfd7e843e4" providerId="ADAL" clId="{302E441D-FBF4-4CF6-8232-C1782B013E26}"/>
    <pc:docChg chg="undo custSel addSld modSld sldOrd">
      <pc:chgData name="India Marvin" userId="072d3de9-d810-4645-871b-58bfd7e843e4" providerId="ADAL" clId="{302E441D-FBF4-4CF6-8232-C1782B013E26}" dt="2025-07-15T11:47:44.857" v="206"/>
      <pc:docMkLst>
        <pc:docMk/>
      </pc:docMkLst>
      <pc:sldChg chg="modSp mod">
        <pc:chgData name="India Marvin" userId="072d3de9-d810-4645-871b-58bfd7e843e4" providerId="ADAL" clId="{302E441D-FBF4-4CF6-8232-C1782B013E26}" dt="2025-07-15T11:44:32.044" v="188" actId="113"/>
        <pc:sldMkLst>
          <pc:docMk/>
          <pc:sldMk cId="3189405652" sldId="262"/>
        </pc:sldMkLst>
        <pc:spChg chg="mod">
          <ac:chgData name="India Marvin" userId="072d3de9-d810-4645-871b-58bfd7e843e4" providerId="ADAL" clId="{302E441D-FBF4-4CF6-8232-C1782B013E26}" dt="2025-07-15T11:44:29.235" v="187" actId="1076"/>
          <ac:spMkLst>
            <pc:docMk/>
            <pc:sldMk cId="3189405652" sldId="262"/>
            <ac:spMk id="2" creationId="{00000000-0000-0000-0000-000000000000}"/>
          </ac:spMkLst>
        </pc:spChg>
        <pc:spChg chg="mod">
          <ac:chgData name="India Marvin" userId="072d3de9-d810-4645-871b-58bfd7e843e4" providerId="ADAL" clId="{302E441D-FBF4-4CF6-8232-C1782B013E26}" dt="2025-07-15T11:44:32.044" v="188" actId="113"/>
          <ac:spMkLst>
            <pc:docMk/>
            <pc:sldMk cId="3189405652" sldId="262"/>
            <ac:spMk id="3" creationId="{00000000-0000-0000-0000-000000000000}"/>
          </ac:spMkLst>
        </pc:spChg>
      </pc:sldChg>
      <pc:sldChg chg="modSp mod">
        <pc:chgData name="India Marvin" userId="072d3de9-d810-4645-871b-58bfd7e843e4" providerId="ADAL" clId="{302E441D-FBF4-4CF6-8232-C1782B013E26}" dt="2025-07-15T11:41:53.700" v="148" actId="20577"/>
        <pc:sldMkLst>
          <pc:docMk/>
          <pc:sldMk cId="2265983462" sldId="268"/>
        </pc:sldMkLst>
        <pc:spChg chg="mod">
          <ac:chgData name="India Marvin" userId="072d3de9-d810-4645-871b-58bfd7e843e4" providerId="ADAL" clId="{302E441D-FBF4-4CF6-8232-C1782B013E26}" dt="2025-07-15T11:41:53.700" v="148" actId="20577"/>
          <ac:spMkLst>
            <pc:docMk/>
            <pc:sldMk cId="2265983462" sldId="268"/>
            <ac:spMk id="3" creationId="{00000000-0000-0000-0000-000000000000}"/>
          </ac:spMkLst>
        </pc:spChg>
      </pc:sldChg>
      <pc:sldChg chg="ord">
        <pc:chgData name="India Marvin" userId="072d3de9-d810-4645-871b-58bfd7e843e4" providerId="ADAL" clId="{302E441D-FBF4-4CF6-8232-C1782B013E26}" dt="2025-07-15T11:43:20.376" v="177"/>
        <pc:sldMkLst>
          <pc:docMk/>
          <pc:sldMk cId="1653544114" sldId="269"/>
        </pc:sldMkLst>
      </pc:sldChg>
      <pc:sldChg chg="modSp mod ord">
        <pc:chgData name="India Marvin" userId="072d3de9-d810-4645-871b-58bfd7e843e4" providerId="ADAL" clId="{302E441D-FBF4-4CF6-8232-C1782B013E26}" dt="2025-07-15T11:43:32.903" v="183" actId="1076"/>
        <pc:sldMkLst>
          <pc:docMk/>
          <pc:sldMk cId="3431234509" sldId="271"/>
        </pc:sldMkLst>
        <pc:spChg chg="mod">
          <ac:chgData name="India Marvin" userId="072d3de9-d810-4645-871b-58bfd7e843e4" providerId="ADAL" clId="{302E441D-FBF4-4CF6-8232-C1782B013E26}" dt="2025-07-15T11:43:32.903" v="183" actId="1076"/>
          <ac:spMkLst>
            <pc:docMk/>
            <pc:sldMk cId="3431234509" sldId="271"/>
            <ac:spMk id="2" creationId="{00000000-0000-0000-0000-000000000000}"/>
          </ac:spMkLst>
        </pc:spChg>
      </pc:sldChg>
      <pc:sldChg chg="modSp mod">
        <pc:chgData name="India Marvin" userId="072d3de9-d810-4645-871b-58bfd7e843e4" providerId="ADAL" clId="{302E441D-FBF4-4CF6-8232-C1782B013E26}" dt="2025-07-15T11:44:59.642" v="199" actId="404"/>
        <pc:sldMkLst>
          <pc:docMk/>
          <pc:sldMk cId="3956632557" sldId="273"/>
        </pc:sldMkLst>
        <pc:spChg chg="mod">
          <ac:chgData name="India Marvin" userId="072d3de9-d810-4645-871b-58bfd7e843e4" providerId="ADAL" clId="{302E441D-FBF4-4CF6-8232-C1782B013E26}" dt="2025-07-15T11:44:59.642" v="199" actId="404"/>
          <ac:spMkLst>
            <pc:docMk/>
            <pc:sldMk cId="3956632557" sldId="273"/>
            <ac:spMk id="2" creationId="{00000000-0000-0000-0000-000000000000}"/>
          </ac:spMkLst>
        </pc:spChg>
        <pc:spChg chg="mod">
          <ac:chgData name="India Marvin" userId="072d3de9-d810-4645-871b-58bfd7e843e4" providerId="ADAL" clId="{302E441D-FBF4-4CF6-8232-C1782B013E26}" dt="2025-07-15T11:44:52.828" v="195" actId="1076"/>
          <ac:spMkLst>
            <pc:docMk/>
            <pc:sldMk cId="3956632557" sldId="273"/>
            <ac:spMk id="6" creationId="{00000000-0000-0000-0000-000000000000}"/>
          </ac:spMkLst>
        </pc:spChg>
      </pc:sldChg>
      <pc:sldChg chg="modSp mod">
        <pc:chgData name="India Marvin" userId="072d3de9-d810-4645-871b-58bfd7e843e4" providerId="ADAL" clId="{302E441D-FBF4-4CF6-8232-C1782B013E26}" dt="2025-07-15T11:44:22.314" v="185" actId="1076"/>
        <pc:sldMkLst>
          <pc:docMk/>
          <pc:sldMk cId="2646889658" sldId="276"/>
        </pc:sldMkLst>
        <pc:spChg chg="mod">
          <ac:chgData name="India Marvin" userId="072d3de9-d810-4645-871b-58bfd7e843e4" providerId="ADAL" clId="{302E441D-FBF4-4CF6-8232-C1782B013E26}" dt="2025-07-15T11:44:22.314" v="185" actId="1076"/>
          <ac:spMkLst>
            <pc:docMk/>
            <pc:sldMk cId="2646889658" sldId="276"/>
            <ac:spMk id="2" creationId="{00000000-0000-0000-0000-000000000000}"/>
          </ac:spMkLst>
        </pc:spChg>
      </pc:sldChg>
      <pc:sldChg chg="ord">
        <pc:chgData name="India Marvin" userId="072d3de9-d810-4645-871b-58bfd7e843e4" providerId="ADAL" clId="{302E441D-FBF4-4CF6-8232-C1782B013E26}" dt="2025-07-15T11:43:23.312" v="179"/>
        <pc:sldMkLst>
          <pc:docMk/>
          <pc:sldMk cId="3516568839" sldId="277"/>
        </pc:sldMkLst>
      </pc:sldChg>
      <pc:sldChg chg="addSp delSp modSp mod ord">
        <pc:chgData name="India Marvin" userId="072d3de9-d810-4645-871b-58bfd7e843e4" providerId="ADAL" clId="{302E441D-FBF4-4CF6-8232-C1782B013E26}" dt="2025-07-15T11:47:44.857" v="206"/>
        <pc:sldMkLst>
          <pc:docMk/>
          <pc:sldMk cId="2157716065" sldId="278"/>
        </pc:sldMkLst>
      </pc:sldChg>
      <pc:sldChg chg="ord">
        <pc:chgData name="India Marvin" userId="072d3de9-d810-4645-871b-58bfd7e843e4" providerId="ADAL" clId="{302E441D-FBF4-4CF6-8232-C1782B013E26}" dt="2025-07-15T11:47:44.857" v="206"/>
        <pc:sldMkLst>
          <pc:docMk/>
          <pc:sldMk cId="4255048863" sldId="285"/>
        </pc:sldMkLst>
      </pc:sldChg>
      <pc:sldChg chg="ord">
        <pc:chgData name="India Marvin" userId="072d3de9-d810-4645-871b-58bfd7e843e4" providerId="ADAL" clId="{302E441D-FBF4-4CF6-8232-C1782B013E26}" dt="2025-07-15T11:47:44.857" v="206"/>
        <pc:sldMkLst>
          <pc:docMk/>
          <pc:sldMk cId="2168336763" sldId="286"/>
        </pc:sldMkLst>
      </pc:sldChg>
      <pc:sldChg chg="addSp delSp modSp new mod">
        <pc:chgData name="India Marvin" userId="072d3de9-d810-4645-871b-58bfd7e843e4" providerId="ADAL" clId="{302E441D-FBF4-4CF6-8232-C1782B013E26}" dt="2025-07-15T11:45:55.526" v="204" actId="1076"/>
        <pc:sldMkLst>
          <pc:docMk/>
          <pc:sldMk cId="1338502082" sldId="287"/>
        </pc:sldMkLst>
        <pc:spChg chg="add mod">
          <ac:chgData name="India Marvin" userId="072d3de9-d810-4645-871b-58bfd7e843e4" providerId="ADAL" clId="{302E441D-FBF4-4CF6-8232-C1782B013E26}" dt="2025-07-15T11:43:10.846" v="175" actId="1076"/>
          <ac:spMkLst>
            <pc:docMk/>
            <pc:sldMk cId="1338502082" sldId="287"/>
            <ac:spMk id="4" creationId="{B53A3F5B-9446-DEF0-BA11-F17D272DD61E}"/>
          </ac:spMkLst>
        </pc:spChg>
        <pc:picChg chg="add mod modCrop">
          <ac:chgData name="India Marvin" userId="072d3de9-d810-4645-871b-58bfd7e843e4" providerId="ADAL" clId="{302E441D-FBF4-4CF6-8232-C1782B013E26}" dt="2025-07-15T11:45:55.526" v="204" actId="1076"/>
          <ac:picMkLst>
            <pc:docMk/>
            <pc:sldMk cId="1338502082" sldId="287"/>
            <ac:picMk id="8" creationId="{E6A387F8-E1A2-D340-4B97-EB5B6769C55F}"/>
          </ac:picMkLst>
        </pc:picChg>
        <pc:picChg chg="add mod">
          <ac:chgData name="India Marvin" userId="072d3de9-d810-4645-871b-58bfd7e843e4" providerId="ADAL" clId="{302E441D-FBF4-4CF6-8232-C1782B013E26}" dt="2025-07-15T11:45:54.003" v="203" actId="14100"/>
          <ac:picMkLst>
            <pc:docMk/>
            <pc:sldMk cId="1338502082" sldId="287"/>
            <ac:picMk id="10" creationId="{D64EFD22-3247-251D-166F-2B069175999D}"/>
          </ac:picMkLst>
        </pc:picChg>
      </pc:sldChg>
    </pc:docChg>
  </pc:docChgLst>
  <pc:docChgLst>
    <pc:chgData name="Izzie Dyer" userId="01817c05-563c-4211-a815-c520ea596d47" providerId="ADAL" clId="{B9A665F9-8A19-4724-A211-17329B297C46}"/>
    <pc:docChg chg="delSld">
      <pc:chgData name="Izzie Dyer" userId="01817c05-563c-4211-a815-c520ea596d47" providerId="ADAL" clId="{B9A665F9-8A19-4724-A211-17329B297C46}" dt="2025-07-17T09:36:02.883" v="2" actId="47"/>
      <pc:docMkLst>
        <pc:docMk/>
      </pc:docMkLst>
      <pc:sldChg chg="del">
        <pc:chgData name="Izzie Dyer" userId="01817c05-563c-4211-a815-c520ea596d47" providerId="ADAL" clId="{B9A665F9-8A19-4724-A211-17329B297C46}" dt="2025-07-17T09:35:58.704" v="0" actId="47"/>
        <pc:sldMkLst>
          <pc:docMk/>
          <pc:sldMk cId="2157716065" sldId="278"/>
        </pc:sldMkLst>
      </pc:sldChg>
      <pc:sldChg chg="del">
        <pc:chgData name="Izzie Dyer" userId="01817c05-563c-4211-a815-c520ea596d47" providerId="ADAL" clId="{B9A665F9-8A19-4724-A211-17329B297C46}" dt="2025-07-17T09:35:59.365" v="1" actId="47"/>
        <pc:sldMkLst>
          <pc:docMk/>
          <pc:sldMk cId="4255048863" sldId="285"/>
        </pc:sldMkLst>
      </pc:sldChg>
      <pc:sldChg chg="del">
        <pc:chgData name="Izzie Dyer" userId="01817c05-563c-4211-a815-c520ea596d47" providerId="ADAL" clId="{B9A665F9-8A19-4724-A211-17329B297C46}" dt="2025-07-17T09:36:02.883" v="2" actId="47"/>
        <pc:sldMkLst>
          <pc:docMk/>
          <pc:sldMk cId="2168336763" sldId="286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4411610" cy="353888"/>
          </a:xfrm>
          <a:prstGeom prst="rect">
            <a:avLst/>
          </a:prstGeom>
        </p:spPr>
        <p:txBody>
          <a:bodyPr vert="horz" lIns="98472" tIns="49236" rIns="98472" bIns="49236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766672" y="1"/>
            <a:ext cx="4411610" cy="353888"/>
          </a:xfrm>
          <a:prstGeom prst="rect">
            <a:avLst/>
          </a:prstGeom>
        </p:spPr>
        <p:txBody>
          <a:bodyPr vert="horz" lIns="98472" tIns="49236" rIns="98472" bIns="49236" rtlCol="0"/>
          <a:lstStyle>
            <a:lvl1pPr algn="r">
              <a:defRPr sz="1300"/>
            </a:lvl1pPr>
          </a:lstStyle>
          <a:p>
            <a:fld id="{164A6DC7-D6A9-4F7C-A896-8E524142B3CB}" type="datetimeFigureOut">
              <a:rPr lang="en-GB" smtClean="0"/>
              <a:t>17/07/2025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699376"/>
            <a:ext cx="4411610" cy="353887"/>
          </a:xfrm>
          <a:prstGeom prst="rect">
            <a:avLst/>
          </a:prstGeom>
        </p:spPr>
        <p:txBody>
          <a:bodyPr vert="horz" lIns="98472" tIns="49236" rIns="98472" bIns="49236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766672" y="6699376"/>
            <a:ext cx="4411610" cy="353887"/>
          </a:xfrm>
          <a:prstGeom prst="rect">
            <a:avLst/>
          </a:prstGeom>
        </p:spPr>
        <p:txBody>
          <a:bodyPr vert="horz" lIns="98472" tIns="49236" rIns="98472" bIns="49236" rtlCol="0" anchor="b"/>
          <a:lstStyle>
            <a:lvl1pPr algn="r">
              <a:defRPr sz="1300"/>
            </a:lvl1pPr>
          </a:lstStyle>
          <a:p>
            <a:fld id="{B91391D7-35A6-435D-8033-882AF0B02B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798984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FFA21-1EEF-4E28-8547-8DB9A50AA69A}" type="datetimeFigureOut">
              <a:rPr lang="en-GB" smtClean="0"/>
              <a:t>17/07/2025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D8732-3807-4220-94E1-A135A0C66B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97184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FFA21-1EEF-4E28-8547-8DB9A50AA69A}" type="datetimeFigureOut">
              <a:rPr lang="en-GB" smtClean="0"/>
              <a:t>17/07/2025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D8732-3807-4220-94E1-A135A0C66B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10816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FFA21-1EEF-4E28-8547-8DB9A50AA69A}" type="datetimeFigureOut">
              <a:rPr lang="en-GB" smtClean="0"/>
              <a:t>17/07/2025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D8732-3807-4220-94E1-A135A0C66B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81708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FFA21-1EEF-4E28-8547-8DB9A50AA69A}" type="datetimeFigureOut">
              <a:rPr lang="en-GB" smtClean="0"/>
              <a:t>17/07/2025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D8732-3807-4220-94E1-A135A0C66B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95655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FFA21-1EEF-4E28-8547-8DB9A50AA69A}" type="datetimeFigureOut">
              <a:rPr lang="en-GB" smtClean="0"/>
              <a:t>17/07/2025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D8732-3807-4220-94E1-A135A0C66B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16750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FFA21-1EEF-4E28-8547-8DB9A50AA69A}" type="datetimeFigureOut">
              <a:rPr lang="en-GB" smtClean="0"/>
              <a:t>17/07/2025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D8732-3807-4220-94E1-A135A0C66B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15153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FFA21-1EEF-4E28-8547-8DB9A50AA69A}" type="datetimeFigureOut">
              <a:rPr lang="en-GB" smtClean="0"/>
              <a:t>17/07/2025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D8732-3807-4220-94E1-A135A0C66B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8140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FFA21-1EEF-4E28-8547-8DB9A50AA69A}" type="datetimeFigureOut">
              <a:rPr lang="en-GB" smtClean="0"/>
              <a:t>17/07/2025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D8732-3807-4220-94E1-A135A0C66B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20987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FFA21-1EEF-4E28-8547-8DB9A50AA69A}" type="datetimeFigureOut">
              <a:rPr lang="en-GB" smtClean="0"/>
              <a:t>17/07/2025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D8732-3807-4220-94E1-A135A0C66B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93126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FFA21-1EEF-4E28-8547-8DB9A50AA69A}" type="datetimeFigureOut">
              <a:rPr lang="en-GB" smtClean="0"/>
              <a:t>17/07/2025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D8732-3807-4220-94E1-A135A0C66B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07543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FFA21-1EEF-4E28-8547-8DB9A50AA69A}" type="datetimeFigureOut">
              <a:rPr lang="en-GB" smtClean="0"/>
              <a:t>17/07/2025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D8732-3807-4220-94E1-A135A0C66BEF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9374355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FFA21-1EEF-4E28-8547-8DB9A50AA69A}" type="datetimeFigureOut">
              <a:rPr lang="en-GB" smtClean="0"/>
              <a:t>17/07/2025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D8732-3807-4220-94E1-A135A0C66B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62630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FFA21-1EEF-4E28-8547-8DB9A50AA69A}" type="datetimeFigureOut">
              <a:rPr lang="en-GB" smtClean="0"/>
              <a:t>17/07/2025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D8732-3807-4220-94E1-A135A0C66BEF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9464689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FFA21-1EEF-4E28-8547-8DB9A50AA69A}" type="datetimeFigureOut">
              <a:rPr lang="en-GB" smtClean="0"/>
              <a:t>17/07/2025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D8732-3807-4220-94E1-A135A0C66B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871655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FFA21-1EEF-4E28-8547-8DB9A50AA69A}" type="datetimeFigureOut">
              <a:rPr lang="en-GB" smtClean="0"/>
              <a:t>17/07/2025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D8732-3807-4220-94E1-A135A0C66B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401190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FFA21-1EEF-4E28-8547-8DB9A50AA69A}" type="datetimeFigureOut">
              <a:rPr lang="en-GB" smtClean="0"/>
              <a:t>17/07/2025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D8732-3807-4220-94E1-A135A0C66B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93487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  <a:latin typeface="SassoonPrimaryInfant" pitchFamily="2" charset="0"/>
              </a:defRPr>
            </a:lvl1pPr>
          </a:lstStyle>
          <a:p>
            <a:fld id="{74CFFA21-1EEF-4E28-8547-8DB9A50AA69A}" type="datetimeFigureOut">
              <a:rPr lang="en-GB" smtClean="0"/>
              <a:pPr/>
              <a:t>17/07/2025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  <a:latin typeface="SassoonPrimaryInfant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  <a:latin typeface="SassoonPrimaryInfant" pitchFamily="2" charset="0"/>
              </a:defRPr>
            </a:lvl1pPr>
          </a:lstStyle>
          <a:p>
            <a:fld id="{C34D8732-3807-4220-94E1-A135A0C66BEF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639675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3" r:id="rId1"/>
    <p:sldLayoutId id="2147483844" r:id="rId2"/>
    <p:sldLayoutId id="2147483845" r:id="rId3"/>
    <p:sldLayoutId id="2147483846" r:id="rId4"/>
    <p:sldLayoutId id="2147483847" r:id="rId5"/>
    <p:sldLayoutId id="2147483848" r:id="rId6"/>
    <p:sldLayoutId id="2147483849" r:id="rId7"/>
    <p:sldLayoutId id="2147483850" r:id="rId8"/>
    <p:sldLayoutId id="2147483851" r:id="rId9"/>
    <p:sldLayoutId id="2147483852" r:id="rId10"/>
    <p:sldLayoutId id="2147483853" r:id="rId11"/>
    <p:sldLayoutId id="2147483854" r:id="rId12"/>
    <p:sldLayoutId id="2147483855" r:id="rId13"/>
    <p:sldLayoutId id="2147483856" r:id="rId14"/>
    <p:sldLayoutId id="2147483857" r:id="rId15"/>
    <p:sldLayoutId id="214748385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SassoonPrimaryInfant" pitchFamily="2" charset="0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SassoonPrimaryInfant" pitchFamily="2" charset="0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SassoonPrimaryInfant" pitchFamily="2" charset="0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SassoonPrimaryInfant" pitchFamily="2" charset="0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SassoonPrimaryInfant" pitchFamily="2" charset="0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SassoonPrimaryInfant" pitchFamily="2" charset="0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s://customers.coolmilk.com/v2/register/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tel:01773%20712128" TargetMode="External"/><Relationship Id="rId2" Type="http://schemas.openxmlformats.org/officeDocument/2006/relationships/hyperlink" Target="mailto:office@Greasley.notts.sch.uk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24596" y="3047999"/>
            <a:ext cx="7233704" cy="996531"/>
          </a:xfrm>
        </p:spPr>
        <p:txBody>
          <a:bodyPr/>
          <a:lstStyle/>
          <a:p>
            <a:r>
              <a:rPr lang="en-GB" sz="6000" b="1" dirty="0"/>
              <a:t>Welcome to Year 6!</a:t>
            </a:r>
          </a:p>
        </p:txBody>
      </p:sp>
      <p:pic>
        <p:nvPicPr>
          <p:cNvPr id="1026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209" y="88130"/>
            <a:ext cx="2100262" cy="20699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2289156" y="4103433"/>
            <a:ext cx="19447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latin typeface="SassoonPrimaryInfant" pitchFamily="2" charset="0"/>
              </a:rPr>
              <a:t>September 2025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C07DD3D-D25C-1F16-6B3B-ECC82847A94E}"/>
              </a:ext>
            </a:extLst>
          </p:cNvPr>
          <p:cNvSpPr txBox="1"/>
          <p:nvPr/>
        </p:nvSpPr>
        <p:spPr>
          <a:xfrm>
            <a:off x="-1170139" y="2158099"/>
            <a:ext cx="609895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800" b="1" i="1" dirty="0">
                <a:solidFill>
                  <a:srgbClr val="494949"/>
                </a:solidFill>
                <a:effectLst/>
                <a:latin typeface="Calibri" panose="020F0502020204030204" pitchFamily="34" charset="0"/>
              </a:rPr>
              <a:t>“</a:t>
            </a:r>
            <a:r>
              <a:rPr lang="en-GB" sz="1800" b="1" i="1" dirty="0">
                <a:solidFill>
                  <a:srgbClr val="FF0000"/>
                </a:solidFill>
                <a:effectLst/>
                <a:latin typeface="Calibri" panose="020F0502020204030204" pitchFamily="34" charset="0"/>
              </a:rPr>
              <a:t>Learning </a:t>
            </a:r>
            <a:r>
              <a:rPr lang="en-GB" sz="1800" b="1" i="1" dirty="0">
                <a:solidFill>
                  <a:srgbClr val="FF6600"/>
                </a:solidFill>
                <a:effectLst/>
                <a:latin typeface="Calibri" panose="020F0502020204030204" pitchFamily="34" charset="0"/>
              </a:rPr>
              <a:t>for </a:t>
            </a:r>
            <a:r>
              <a:rPr lang="en-GB" sz="1800" b="1" i="1" dirty="0">
                <a:solidFill>
                  <a:srgbClr val="FFC000"/>
                </a:solidFill>
                <a:effectLst/>
                <a:latin typeface="Calibri" panose="020F0502020204030204" pitchFamily="34" charset="0"/>
              </a:rPr>
              <a:t>Life</a:t>
            </a:r>
            <a:r>
              <a:rPr lang="en-GB" sz="1800" b="1" i="1" dirty="0">
                <a:solidFill>
                  <a:srgbClr val="494949"/>
                </a:solidFill>
                <a:effectLst/>
                <a:latin typeface="Calibri" panose="020F0502020204030204" pitchFamily="34" charset="0"/>
              </a:rPr>
              <a:t>” to </a:t>
            </a:r>
          </a:p>
          <a:p>
            <a:pPr algn="ctr"/>
            <a:r>
              <a:rPr lang="en-GB" sz="1800" b="1" i="1" dirty="0">
                <a:solidFill>
                  <a:srgbClr val="494949"/>
                </a:solidFill>
                <a:effectLst/>
                <a:latin typeface="Calibri" panose="020F0502020204030204" pitchFamily="34" charset="0"/>
              </a:rPr>
              <a:t>“</a:t>
            </a:r>
            <a:r>
              <a:rPr lang="en-GB" sz="1800" b="1" i="1" dirty="0">
                <a:solidFill>
                  <a:srgbClr val="00B050"/>
                </a:solidFill>
                <a:effectLst/>
                <a:latin typeface="Calibri" panose="020F0502020204030204" pitchFamily="34" charset="0"/>
              </a:rPr>
              <a:t>Paint </a:t>
            </a:r>
            <a:r>
              <a:rPr lang="en-GB" sz="1800" b="1" i="1" dirty="0">
                <a:solidFill>
                  <a:srgbClr val="0000FF"/>
                </a:solidFill>
                <a:effectLst/>
                <a:latin typeface="Calibri" panose="020F0502020204030204" pitchFamily="34" charset="0"/>
              </a:rPr>
              <a:t>Your </a:t>
            </a:r>
            <a:r>
              <a:rPr lang="en-GB" sz="1800" b="1" i="1" dirty="0">
                <a:solidFill>
                  <a:srgbClr val="002060"/>
                </a:solidFill>
                <a:effectLst/>
                <a:latin typeface="Calibri" panose="020F0502020204030204" pitchFamily="34" charset="0"/>
              </a:rPr>
              <a:t>Own </a:t>
            </a:r>
            <a:r>
              <a:rPr lang="en-GB" sz="1800" b="1" i="1" dirty="0">
                <a:solidFill>
                  <a:srgbClr val="7030A0"/>
                </a:solidFill>
                <a:effectLst/>
                <a:latin typeface="Calibri" panose="020F0502020204030204" pitchFamily="34" charset="0"/>
              </a:rPr>
              <a:t>Rainbow</a:t>
            </a:r>
            <a:r>
              <a:rPr lang="en-GB" sz="1800" b="1" i="1" dirty="0">
                <a:solidFill>
                  <a:srgbClr val="494949"/>
                </a:solidFill>
                <a:effectLst/>
                <a:latin typeface="Calibri" panose="020F0502020204030204" pitchFamily="34" charset="0"/>
              </a:rPr>
              <a:t> ”</a:t>
            </a:r>
            <a:endParaRPr lang="en-GB" dirty="0">
              <a:latin typeface="SassoonPrimaryInfa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69615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8734" y="619124"/>
            <a:ext cx="5697484" cy="853656"/>
          </a:xfrm>
        </p:spPr>
        <p:txBody>
          <a:bodyPr/>
          <a:lstStyle/>
          <a:p>
            <a:r>
              <a:rPr lang="en-GB" b="1" dirty="0"/>
              <a:t>Meet the Team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5285" y="2267914"/>
            <a:ext cx="9465971" cy="2504513"/>
          </a:xfrm>
        </p:spPr>
        <p:txBody>
          <a:bodyPr>
            <a:normAutofit/>
          </a:bodyPr>
          <a:lstStyle/>
          <a:p>
            <a:pPr marL="342900" indent="-342900" algn="l">
              <a:buClrTx/>
              <a:buFont typeface="Wingdings" panose="05000000000000000000" pitchFamily="2" charset="2"/>
              <a:buChar char="Ø"/>
            </a:pPr>
            <a:r>
              <a:rPr lang="en-GB" sz="3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Class Teacher Violet 1 – Miss Marvin</a:t>
            </a:r>
          </a:p>
          <a:p>
            <a:pPr marL="342900" indent="-342900" algn="l">
              <a:buClrTx/>
              <a:buFont typeface="Wingdings" panose="05000000000000000000" pitchFamily="2" charset="2"/>
              <a:buChar char="Ø"/>
            </a:pPr>
            <a:r>
              <a:rPr lang="en-GB" sz="3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Class Teacher Violet 2 – Miss Dyer</a:t>
            </a:r>
          </a:p>
          <a:p>
            <a:pPr marL="342900" indent="-342900" algn="l">
              <a:buClrTx/>
              <a:buFont typeface="Wingdings" panose="05000000000000000000" pitchFamily="2" charset="2"/>
              <a:buChar char="Ø"/>
            </a:pPr>
            <a:endParaRPr lang="en-GB" sz="3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342900" indent="-342900" algn="l">
              <a:buClrTx/>
              <a:buFont typeface="Wingdings" panose="05000000000000000000" pitchFamily="2" charset="2"/>
              <a:buChar char="Ø"/>
            </a:pPr>
            <a:r>
              <a:rPr lang="en-GB" sz="3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Teaching Assistant: Mrs </a:t>
            </a:r>
            <a:r>
              <a:rPr lang="en-GB" sz="32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Pailing</a:t>
            </a:r>
            <a:r>
              <a:rPr lang="en-GB" sz="3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and Mr Smith</a:t>
            </a:r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037" y="92778"/>
            <a:ext cx="1068099" cy="1052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687225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8115" y="534900"/>
            <a:ext cx="7124503" cy="853656"/>
          </a:xfrm>
        </p:spPr>
        <p:txBody>
          <a:bodyPr/>
          <a:lstStyle/>
          <a:p>
            <a:r>
              <a:rPr lang="en-GB" b="1" dirty="0"/>
              <a:t>Curriculum Overview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5285" y="1629266"/>
            <a:ext cx="8697851" cy="4524866"/>
          </a:xfrm>
        </p:spPr>
        <p:txBody>
          <a:bodyPr>
            <a:noAutofit/>
          </a:bodyPr>
          <a:lstStyle/>
          <a:p>
            <a:pPr marL="285750" indent="-285750" algn="l">
              <a:buClrTx/>
              <a:buFont typeface="Wingdings" panose="05000000000000000000" pitchFamily="2" charset="2"/>
              <a:buChar char="Ø"/>
            </a:pPr>
            <a:r>
              <a:rPr lang="en-GB" sz="2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Core subjects continue to be covered throughout each week – English, maths and science. </a:t>
            </a:r>
          </a:p>
          <a:p>
            <a:pPr marL="285750" indent="-285750" algn="l">
              <a:buClrTx/>
              <a:buFont typeface="Wingdings" panose="05000000000000000000" pitchFamily="2" charset="2"/>
              <a:buChar char="Ø"/>
            </a:pPr>
            <a:r>
              <a:rPr lang="en-GB" sz="2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PE will continue to take place twice weekly.</a:t>
            </a:r>
          </a:p>
          <a:p>
            <a:pPr marL="285750" indent="-285750" algn="l">
              <a:buClrTx/>
              <a:buFont typeface="Wingdings" panose="05000000000000000000" pitchFamily="2" charset="2"/>
              <a:buChar char="Ø"/>
            </a:pPr>
            <a:r>
              <a:rPr lang="en-GB" sz="2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All other subjects will be covered in topics across the year, to allow for keys skills and knowledge to be revisited.</a:t>
            </a:r>
          </a:p>
          <a:p>
            <a:pPr marL="285750" indent="-285750" algn="l">
              <a:buClrTx/>
              <a:buFont typeface="Wingdings" panose="05000000000000000000" pitchFamily="2" charset="2"/>
              <a:buChar char="Ø"/>
            </a:pPr>
            <a:r>
              <a:rPr lang="en-GB" sz="2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Parent events to celebrate learning will take place across the year.</a:t>
            </a:r>
          </a:p>
          <a:p>
            <a:pPr marL="285750" indent="-285750" algn="l">
              <a:buClrTx/>
              <a:buFont typeface="Wingdings" panose="05000000000000000000" pitchFamily="2" charset="2"/>
              <a:buChar char="Ø"/>
            </a:pPr>
            <a:r>
              <a:rPr lang="en-GB" sz="2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Each year group will have class visitors and class visits throughout the year.</a:t>
            </a:r>
          </a:p>
          <a:p>
            <a:pPr marL="285750" indent="-285750" algn="l">
              <a:buClrTx/>
              <a:buFont typeface="Wingdings" panose="05000000000000000000" pitchFamily="2" charset="2"/>
              <a:buChar char="Ø"/>
            </a:pPr>
            <a:r>
              <a:rPr lang="en-GB" sz="2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To enable forward planning for parent contributions, information will be shared during the autumn term for the whole academic year, for visits and visitors where a financial contribution will be requested.</a:t>
            </a:r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037" y="92778"/>
            <a:ext cx="1068099" cy="1052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682815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89399" y="291815"/>
            <a:ext cx="5855130" cy="853656"/>
          </a:xfrm>
        </p:spPr>
        <p:txBody>
          <a:bodyPr/>
          <a:lstStyle/>
          <a:p>
            <a:pPr algn="l"/>
            <a:r>
              <a:rPr lang="en-GB" b="1" dirty="0"/>
              <a:t>Year 6 Curriculum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0119" y="1472780"/>
            <a:ext cx="9033047" cy="5385219"/>
          </a:xfrm>
        </p:spPr>
        <p:txBody>
          <a:bodyPr>
            <a:normAutofit fontScale="92500" lnSpcReduction="10000"/>
          </a:bodyPr>
          <a:lstStyle/>
          <a:p>
            <a:pPr algn="l">
              <a:buClrTx/>
            </a:pPr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Autumn Term</a:t>
            </a:r>
          </a:p>
          <a:p>
            <a:pPr algn="l">
              <a:buClrTx/>
            </a:pPr>
            <a:r>
              <a:rPr lang="en-GB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English</a:t>
            </a:r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 We will use several books as a focus for our English lessons. These will support the children in writing in a variety of genres with a wide subject focus. For Autumn 1 the books are: ‘The Last Bear’, ‘Darwin’s Voyage of Adventure’, ‘Tiger Rising’ and ‘Windrush Child’</a:t>
            </a:r>
          </a:p>
          <a:p>
            <a:pPr algn="l">
              <a:buClrTx/>
            </a:pPr>
            <a:r>
              <a:rPr lang="en-GB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Maths</a:t>
            </a:r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will focus on place value, number operations, fractions and converting units of measurement.</a:t>
            </a:r>
          </a:p>
          <a:p>
            <a:pPr algn="l">
              <a:buClrTx/>
            </a:pPr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In </a:t>
            </a:r>
            <a:r>
              <a:rPr lang="en-GB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Science</a:t>
            </a:r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we are looking at ‘Animals and their Habitats’ and then moving on to ‘Evolution and Inheritance.’</a:t>
            </a:r>
          </a:p>
          <a:p>
            <a:pPr algn="l">
              <a:buClrTx/>
            </a:pPr>
            <a:r>
              <a:rPr lang="en-GB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PSHE</a:t>
            </a:r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will look at successful teamwork and digital wellbeing and in </a:t>
            </a:r>
            <a:r>
              <a:rPr lang="en-GB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RE </a:t>
            </a:r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we look at Sikh, Muslim, and Christian values and traditions</a:t>
            </a:r>
            <a:r>
              <a:rPr lang="en-GB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</a:p>
          <a:p>
            <a:pPr algn="l">
              <a:buClrTx/>
            </a:pPr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In </a:t>
            </a:r>
            <a:r>
              <a:rPr lang="en-GB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Geography</a:t>
            </a:r>
            <a:r>
              <a:rPr lang="en-GB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we will learn about the major deserts in the world and where they are located. We look at physical and human differences between developing and developed nations.</a:t>
            </a:r>
          </a:p>
          <a:p>
            <a:pPr algn="l">
              <a:buClrTx/>
            </a:pPr>
            <a:endParaRPr lang="en-GB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037" y="92778"/>
            <a:ext cx="1068099" cy="1052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659834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53A3F5B-9446-DEF0-BA11-F17D272DD61E}"/>
              </a:ext>
            </a:extLst>
          </p:cNvPr>
          <p:cNvSpPr txBox="1"/>
          <p:nvPr/>
        </p:nvSpPr>
        <p:spPr>
          <a:xfrm>
            <a:off x="571500" y="445260"/>
            <a:ext cx="610292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600" b="1" dirty="0">
                <a:solidFill>
                  <a:srgbClr val="7030A0"/>
                </a:solidFill>
                <a:latin typeface="SassoonPrimaryInfant" pitchFamily="2" charset="0"/>
              </a:rPr>
              <a:t>Key Dates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6A387F8-E1A2-D340-4B97-EB5B6769C55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6621"/>
          <a:stretch/>
        </p:blipFill>
        <p:spPr>
          <a:xfrm>
            <a:off x="932615" y="4499137"/>
            <a:ext cx="9955779" cy="219353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64EFD22-3247-251D-166F-2B06917599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" y="1302210"/>
            <a:ext cx="10978075" cy="29863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85020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76194" y="192296"/>
            <a:ext cx="5215346" cy="853656"/>
          </a:xfrm>
        </p:spPr>
        <p:txBody>
          <a:bodyPr/>
          <a:lstStyle/>
          <a:p>
            <a:pPr algn="l"/>
            <a:r>
              <a:rPr lang="en-GB" dirty="0"/>
              <a:t>Timetable</a:t>
            </a:r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037" y="92778"/>
            <a:ext cx="1068099" cy="1052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876194" y="1045952"/>
            <a:ext cx="9788435" cy="7745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ts val="1000"/>
              </a:spcBef>
              <a:buClr>
                <a:srgbClr val="00B0F0"/>
              </a:buClr>
              <a:buSzPct val="80000"/>
            </a:pPr>
            <a:r>
              <a:rPr lang="en-GB" b="1" dirty="0">
                <a:solidFill>
                  <a:prstClr val="black">
                    <a:lumMod val="75000"/>
                    <a:lumOff val="25000"/>
                  </a:prstClr>
                </a:solidFill>
                <a:latin typeface="SassoonPrimaryInfant" pitchFamily="2" charset="0"/>
              </a:rPr>
              <a:t>Start of the day: </a:t>
            </a:r>
            <a:r>
              <a:rPr lang="en-GB" dirty="0">
                <a:solidFill>
                  <a:prstClr val="black">
                    <a:lumMod val="75000"/>
                    <a:lumOff val="25000"/>
                  </a:prstClr>
                </a:solidFill>
                <a:latin typeface="SassoonPrimaryInfant" pitchFamily="2" charset="0"/>
              </a:rPr>
              <a:t>doors open from </a:t>
            </a:r>
            <a:r>
              <a:rPr lang="en-GB" b="1" dirty="0">
                <a:solidFill>
                  <a:prstClr val="black">
                    <a:lumMod val="75000"/>
                    <a:lumOff val="25000"/>
                  </a:prstClr>
                </a:solidFill>
                <a:latin typeface="SassoonPrimaryInfant" pitchFamily="2" charset="0"/>
              </a:rPr>
              <a:t>8:45, </a:t>
            </a:r>
            <a:r>
              <a:rPr lang="en-GB" dirty="0">
                <a:solidFill>
                  <a:prstClr val="black">
                    <a:lumMod val="75000"/>
                    <a:lumOff val="25000"/>
                  </a:prstClr>
                </a:solidFill>
                <a:latin typeface="SassoonPrimaryInfant" pitchFamily="2" charset="0"/>
              </a:rPr>
              <a:t>register at </a:t>
            </a:r>
            <a:r>
              <a:rPr lang="en-GB" b="1" dirty="0">
                <a:solidFill>
                  <a:prstClr val="black">
                    <a:lumMod val="75000"/>
                    <a:lumOff val="25000"/>
                  </a:prstClr>
                </a:solidFill>
                <a:latin typeface="SassoonPrimaryInfant" pitchFamily="2" charset="0"/>
              </a:rPr>
              <a:t>8:50, </a:t>
            </a:r>
            <a:r>
              <a:rPr lang="en-GB" dirty="0">
                <a:solidFill>
                  <a:prstClr val="black">
                    <a:lumMod val="75000"/>
                    <a:lumOff val="25000"/>
                  </a:prstClr>
                </a:solidFill>
                <a:latin typeface="SassoonPrimaryInfant" pitchFamily="2" charset="0"/>
              </a:rPr>
              <a:t>doors close at </a:t>
            </a:r>
            <a:r>
              <a:rPr lang="en-GB" b="1" dirty="0">
                <a:solidFill>
                  <a:prstClr val="black">
                    <a:lumMod val="75000"/>
                    <a:lumOff val="25000"/>
                  </a:prstClr>
                </a:solidFill>
                <a:latin typeface="SassoonPrimaryInfant" pitchFamily="2" charset="0"/>
              </a:rPr>
              <a:t>8:55</a:t>
            </a:r>
          </a:p>
          <a:p>
            <a:pPr lvl="0">
              <a:spcBef>
                <a:spcPts val="1000"/>
              </a:spcBef>
              <a:buClr>
                <a:srgbClr val="00B0F0"/>
              </a:buClr>
              <a:buSzPct val="80000"/>
            </a:pPr>
            <a:r>
              <a:rPr lang="en-GB" b="1" dirty="0">
                <a:solidFill>
                  <a:prstClr val="black">
                    <a:lumMod val="75000"/>
                    <a:lumOff val="25000"/>
                  </a:prstClr>
                </a:solidFill>
                <a:latin typeface="SassoonPrimaryInfant" pitchFamily="2" charset="0"/>
              </a:rPr>
              <a:t>End of the Day: </a:t>
            </a:r>
            <a:r>
              <a:rPr lang="en-GB" dirty="0">
                <a:solidFill>
                  <a:prstClr val="black">
                    <a:lumMod val="75000"/>
                    <a:lumOff val="25000"/>
                  </a:prstClr>
                </a:solidFill>
                <a:latin typeface="SassoonPrimaryInfant" pitchFamily="2" charset="0"/>
              </a:rPr>
              <a:t>3:15pm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DDCBEA1-D0B8-3B7A-8A9F-C17C53E9FF7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5400" y="1722735"/>
            <a:ext cx="7272337" cy="500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35441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8734" y="452949"/>
            <a:ext cx="5763986" cy="853656"/>
          </a:xfrm>
        </p:spPr>
        <p:txBody>
          <a:bodyPr/>
          <a:lstStyle/>
          <a:p>
            <a:pPr algn="l"/>
            <a:r>
              <a:rPr lang="en-GB" dirty="0"/>
              <a:t>Rainbow Rewards</a:t>
            </a:r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037" y="92778"/>
            <a:ext cx="1068099" cy="1052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662940" y="1467739"/>
            <a:ext cx="8992165" cy="18620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ts val="1000"/>
              </a:spcBef>
              <a:buClr>
                <a:srgbClr val="00B0F0"/>
              </a:buClr>
              <a:buSzPct val="80000"/>
            </a:pPr>
            <a:r>
              <a:rPr lang="en-GB" dirty="0">
                <a:solidFill>
                  <a:prstClr val="black">
                    <a:lumMod val="75000"/>
                    <a:lumOff val="25000"/>
                  </a:prstClr>
                </a:solidFill>
                <a:latin typeface="SassoonPrimaryInfant" pitchFamily="2" charset="0"/>
              </a:rPr>
              <a:t>Children will be nominated to receive a Rainbow Reward assembly certificate.</a:t>
            </a:r>
          </a:p>
          <a:p>
            <a:pPr lvl="0">
              <a:spcBef>
                <a:spcPts val="1000"/>
              </a:spcBef>
              <a:buClr>
                <a:srgbClr val="00B0F0"/>
              </a:buClr>
              <a:buSzPct val="80000"/>
            </a:pPr>
            <a:r>
              <a:rPr lang="en-GB" dirty="0">
                <a:solidFill>
                  <a:prstClr val="black">
                    <a:lumMod val="75000"/>
                    <a:lumOff val="25000"/>
                  </a:prstClr>
                </a:solidFill>
                <a:latin typeface="SassoonPrimaryInfant" pitchFamily="2" charset="0"/>
              </a:rPr>
              <a:t>Rainbow Rewards Certificates will be presented by Mrs Bates each week on a </a:t>
            </a:r>
            <a:r>
              <a:rPr lang="en-GB" b="1" dirty="0">
                <a:solidFill>
                  <a:prstClr val="black">
                    <a:lumMod val="75000"/>
                    <a:lumOff val="25000"/>
                  </a:prstClr>
                </a:solidFill>
                <a:latin typeface="SassoonPrimaryInfant" pitchFamily="2" charset="0"/>
              </a:rPr>
              <a:t>Friday</a:t>
            </a:r>
            <a:r>
              <a:rPr lang="en-GB" dirty="0">
                <a:solidFill>
                  <a:prstClr val="black">
                    <a:lumMod val="75000"/>
                    <a:lumOff val="25000"/>
                  </a:prstClr>
                </a:solidFill>
                <a:latin typeface="SassoonPrimaryInfant" pitchFamily="2" charset="0"/>
              </a:rPr>
              <a:t>.</a:t>
            </a:r>
          </a:p>
          <a:p>
            <a:pPr lvl="0">
              <a:spcBef>
                <a:spcPts val="1000"/>
              </a:spcBef>
              <a:buClr>
                <a:srgbClr val="00B0F0"/>
              </a:buClr>
              <a:buSzPct val="80000"/>
            </a:pPr>
            <a:r>
              <a:rPr lang="en-GB" dirty="0">
                <a:solidFill>
                  <a:prstClr val="black">
                    <a:lumMod val="75000"/>
                    <a:lumOff val="25000"/>
                  </a:prstClr>
                </a:solidFill>
                <a:latin typeface="SassoonPrimaryInfant" pitchFamily="2" charset="0"/>
              </a:rPr>
              <a:t>Your child will bring home their certificate and it will also be displayed in school.</a:t>
            </a:r>
          </a:p>
          <a:p>
            <a:pPr lvl="0">
              <a:spcBef>
                <a:spcPts val="1000"/>
              </a:spcBef>
              <a:buClr>
                <a:srgbClr val="00B0F0"/>
              </a:buClr>
              <a:buSzPct val="80000"/>
            </a:pPr>
            <a:r>
              <a:rPr lang="en-GB" dirty="0">
                <a:latin typeface="SassoonPrimaryInfant" pitchFamily="2" charset="0"/>
              </a:rPr>
              <a:t>Parents will be invited to the Rainbow Reward assembly. They will know if their child has been given the award the week before the assembly.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1953603"/>
              </p:ext>
            </p:extLst>
          </p:nvPr>
        </p:nvGraphicFramePr>
        <p:xfrm>
          <a:off x="5882888" y="3837853"/>
          <a:ext cx="3772217" cy="2118360"/>
        </p:xfrm>
        <a:graphic>
          <a:graphicData uri="http://schemas.openxmlformats.org/drawingml/2006/table">
            <a:tbl>
              <a:tblPr/>
              <a:tblGrid>
                <a:gridCol w="3772217">
                  <a:extLst>
                    <a:ext uri="{9D8B030D-6E8A-4147-A177-3AD203B41FA5}">
                      <a16:colId xmlns:a16="http://schemas.microsoft.com/office/drawing/2014/main" val="218640133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US" sz="1900" b="1" dirty="0">
                          <a:solidFill>
                            <a:srgbClr val="FF0000"/>
                          </a:solidFill>
                          <a:effectLst/>
                          <a:latin typeface="SassoonPrimaryInfant" pitchFamily="2" charset="0"/>
                        </a:rPr>
                        <a:t>R - respect and acceptance</a:t>
                      </a:r>
                      <a:endParaRPr lang="en-US" dirty="0">
                        <a:effectLst/>
                      </a:endParaRPr>
                    </a:p>
                    <a:p>
                      <a:r>
                        <a:rPr lang="en-US" sz="1900" b="1" dirty="0">
                          <a:solidFill>
                            <a:srgbClr val="FF6600"/>
                          </a:solidFill>
                          <a:effectLst/>
                        </a:rPr>
                        <a:t>A - active body and active mind</a:t>
                      </a:r>
                      <a:endParaRPr lang="en-US" dirty="0">
                        <a:effectLst/>
                      </a:endParaRPr>
                    </a:p>
                    <a:p>
                      <a:r>
                        <a:rPr lang="en-US" sz="1900" b="1" dirty="0">
                          <a:solidFill>
                            <a:srgbClr val="D0D000"/>
                          </a:solidFill>
                          <a:effectLst/>
                        </a:rPr>
                        <a:t>I - inclusive yet individual</a:t>
                      </a:r>
                      <a:r>
                        <a:rPr lang="en-US" sz="1900" b="1" dirty="0">
                          <a:solidFill>
                            <a:srgbClr val="FFCC66"/>
                          </a:solidFill>
                          <a:effectLst/>
                        </a:rPr>
                        <a:t> </a:t>
                      </a:r>
                      <a:endParaRPr lang="en-US" dirty="0">
                        <a:effectLst/>
                      </a:endParaRPr>
                    </a:p>
                    <a:p>
                      <a:r>
                        <a:rPr lang="en-US" sz="1900" b="1" dirty="0">
                          <a:solidFill>
                            <a:srgbClr val="008000"/>
                          </a:solidFill>
                          <a:effectLst/>
                        </a:rPr>
                        <a:t>N - nurture, develop and grow</a:t>
                      </a:r>
                      <a:endParaRPr lang="en-US" dirty="0">
                        <a:effectLst/>
                      </a:endParaRPr>
                    </a:p>
                    <a:p>
                      <a:r>
                        <a:rPr lang="en-US" sz="1900" b="1" dirty="0">
                          <a:solidFill>
                            <a:srgbClr val="0000FF"/>
                          </a:solidFill>
                          <a:effectLst/>
                        </a:rPr>
                        <a:t>B - believe in yourself </a:t>
                      </a:r>
                      <a:endParaRPr lang="en-US" dirty="0">
                        <a:effectLst/>
                      </a:endParaRPr>
                    </a:p>
                    <a:p>
                      <a:r>
                        <a:rPr lang="en-US" sz="1900" b="1" dirty="0">
                          <a:solidFill>
                            <a:srgbClr val="8000FF"/>
                          </a:solidFill>
                          <a:effectLst/>
                        </a:rPr>
                        <a:t>O - overcome your obstacles</a:t>
                      </a:r>
                      <a:endParaRPr lang="en-US" dirty="0">
                        <a:effectLst/>
                      </a:endParaRPr>
                    </a:p>
                    <a:p>
                      <a:r>
                        <a:rPr lang="en-US" sz="1900" b="1" dirty="0">
                          <a:solidFill>
                            <a:srgbClr val="CC66FF"/>
                          </a:solidFill>
                          <a:effectLst/>
                        </a:rPr>
                        <a:t>W - wonder and curiosity </a:t>
                      </a:r>
                      <a:endParaRPr lang="en-US" dirty="0">
                        <a:effectLst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0266035"/>
                  </a:ext>
                </a:extLst>
              </a:tr>
            </a:tbl>
          </a:graphicData>
        </a:graphic>
      </p:graphicFrame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b="14349"/>
          <a:stretch/>
        </p:blipFill>
        <p:spPr>
          <a:xfrm>
            <a:off x="1035827" y="3715910"/>
            <a:ext cx="4522333" cy="186812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CFD3A6E-D9D7-F565-4BA2-4C849266726E}"/>
              </a:ext>
            </a:extLst>
          </p:cNvPr>
          <p:cNvSpPr txBox="1"/>
          <p:nvPr/>
        </p:nvSpPr>
        <p:spPr>
          <a:xfrm>
            <a:off x="247514" y="5633047"/>
            <a:ext cx="609895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800" b="1" i="1" dirty="0">
                <a:solidFill>
                  <a:srgbClr val="494949"/>
                </a:solidFill>
                <a:effectLst/>
                <a:latin typeface="Calibri" panose="020F0502020204030204" pitchFamily="34" charset="0"/>
              </a:rPr>
              <a:t>“</a:t>
            </a:r>
            <a:r>
              <a:rPr lang="en-GB" sz="1800" b="1" i="1" dirty="0">
                <a:solidFill>
                  <a:srgbClr val="FF0000"/>
                </a:solidFill>
                <a:effectLst/>
                <a:latin typeface="Calibri" panose="020F0502020204030204" pitchFamily="34" charset="0"/>
              </a:rPr>
              <a:t>Learning </a:t>
            </a:r>
            <a:r>
              <a:rPr lang="en-GB" sz="1800" b="1" i="1" dirty="0">
                <a:solidFill>
                  <a:srgbClr val="FF6600"/>
                </a:solidFill>
                <a:effectLst/>
                <a:latin typeface="Calibri" panose="020F0502020204030204" pitchFamily="34" charset="0"/>
              </a:rPr>
              <a:t>for </a:t>
            </a:r>
            <a:r>
              <a:rPr lang="en-GB" sz="1800" b="1" i="1" dirty="0">
                <a:solidFill>
                  <a:srgbClr val="FFC000"/>
                </a:solidFill>
                <a:effectLst/>
                <a:latin typeface="Calibri" panose="020F0502020204030204" pitchFamily="34" charset="0"/>
              </a:rPr>
              <a:t>Life</a:t>
            </a:r>
            <a:r>
              <a:rPr lang="en-GB" sz="1800" b="1" i="1" dirty="0">
                <a:solidFill>
                  <a:srgbClr val="494949"/>
                </a:solidFill>
                <a:effectLst/>
                <a:latin typeface="Calibri" panose="020F0502020204030204" pitchFamily="34" charset="0"/>
              </a:rPr>
              <a:t>” to </a:t>
            </a:r>
          </a:p>
          <a:p>
            <a:pPr algn="ctr"/>
            <a:r>
              <a:rPr lang="en-GB" sz="1800" b="1" i="1" dirty="0">
                <a:solidFill>
                  <a:srgbClr val="494949"/>
                </a:solidFill>
                <a:effectLst/>
                <a:latin typeface="Calibri" panose="020F0502020204030204" pitchFamily="34" charset="0"/>
              </a:rPr>
              <a:t>“</a:t>
            </a:r>
            <a:r>
              <a:rPr lang="en-GB" sz="1800" b="1" i="1" dirty="0">
                <a:solidFill>
                  <a:srgbClr val="00B050"/>
                </a:solidFill>
                <a:effectLst/>
                <a:latin typeface="Calibri" panose="020F0502020204030204" pitchFamily="34" charset="0"/>
              </a:rPr>
              <a:t>Paint </a:t>
            </a:r>
            <a:r>
              <a:rPr lang="en-GB" sz="1800" b="1" i="1" dirty="0">
                <a:solidFill>
                  <a:srgbClr val="0000FF"/>
                </a:solidFill>
                <a:effectLst/>
                <a:latin typeface="Calibri" panose="020F0502020204030204" pitchFamily="34" charset="0"/>
              </a:rPr>
              <a:t>Your </a:t>
            </a:r>
            <a:r>
              <a:rPr lang="en-GB" sz="1800" b="1" i="1" dirty="0">
                <a:solidFill>
                  <a:srgbClr val="002060"/>
                </a:solidFill>
                <a:effectLst/>
                <a:latin typeface="Calibri" panose="020F0502020204030204" pitchFamily="34" charset="0"/>
              </a:rPr>
              <a:t>Own </a:t>
            </a:r>
            <a:r>
              <a:rPr lang="en-GB" sz="1800" b="1" i="1" dirty="0">
                <a:solidFill>
                  <a:srgbClr val="7030A0"/>
                </a:solidFill>
                <a:effectLst/>
                <a:latin typeface="Calibri" panose="020F0502020204030204" pitchFamily="34" charset="0"/>
              </a:rPr>
              <a:t>Rainbow</a:t>
            </a:r>
            <a:r>
              <a:rPr lang="en-GB" sz="1800" b="1" i="1" dirty="0">
                <a:solidFill>
                  <a:srgbClr val="494949"/>
                </a:solidFill>
                <a:effectLst/>
                <a:latin typeface="Calibri" panose="020F0502020204030204" pitchFamily="34" charset="0"/>
              </a:rPr>
              <a:t> ”</a:t>
            </a:r>
            <a:endParaRPr lang="en-GB" dirty="0">
              <a:latin typeface="SassoonPrimaryInfa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65688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1243" y="452870"/>
            <a:ext cx="5215346" cy="853656"/>
          </a:xfrm>
        </p:spPr>
        <p:txBody>
          <a:bodyPr/>
          <a:lstStyle/>
          <a:p>
            <a:pPr algn="l"/>
            <a:r>
              <a:rPr lang="en-GB" b="1" dirty="0"/>
              <a:t>Homework</a:t>
            </a:r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037" y="92778"/>
            <a:ext cx="1068099" cy="1052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618307" y="1679371"/>
            <a:ext cx="9430568" cy="41857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defTabSz="457200">
              <a:spcBef>
                <a:spcPts val="1000"/>
              </a:spcBef>
              <a:buSzPct val="80000"/>
              <a:buFont typeface="Wingdings" panose="05000000000000000000" pitchFamily="2" charset="2"/>
              <a:buChar char="Ø"/>
            </a:pPr>
            <a:r>
              <a:rPr lang="en-GB" dirty="0">
                <a:solidFill>
                  <a:prstClr val="black">
                    <a:lumMod val="75000"/>
                    <a:lumOff val="25000"/>
                  </a:prstClr>
                </a:solidFill>
                <a:latin typeface="SassoonPrimaryInfant" pitchFamily="2" charset="0"/>
              </a:rPr>
              <a:t>In year 6 homework will be sent home weekly. </a:t>
            </a:r>
          </a:p>
          <a:p>
            <a:pPr marL="342900" lvl="0" indent="-342900" defTabSz="457200">
              <a:spcBef>
                <a:spcPts val="1000"/>
              </a:spcBef>
              <a:buSzPct val="80000"/>
              <a:buFont typeface="Wingdings" panose="05000000000000000000" pitchFamily="2" charset="2"/>
              <a:buChar char="Ø"/>
            </a:pPr>
            <a:r>
              <a:rPr lang="en-GB" dirty="0">
                <a:solidFill>
                  <a:prstClr val="black">
                    <a:lumMod val="75000"/>
                    <a:lumOff val="25000"/>
                  </a:prstClr>
                </a:solidFill>
                <a:latin typeface="SassoonPrimaryInfant" pitchFamily="2" charset="0"/>
              </a:rPr>
              <a:t>The children will each have a homework book to stick in their sheets and complete the homework.</a:t>
            </a:r>
          </a:p>
          <a:p>
            <a:pPr marL="342900" lvl="0" indent="-342900" defTabSz="457200">
              <a:spcBef>
                <a:spcPts val="1000"/>
              </a:spcBef>
              <a:buSzPct val="80000"/>
              <a:buFont typeface="Wingdings" panose="05000000000000000000" pitchFamily="2" charset="2"/>
              <a:buChar char="Ø"/>
            </a:pPr>
            <a:r>
              <a:rPr lang="en-GB" dirty="0">
                <a:solidFill>
                  <a:prstClr val="black">
                    <a:lumMod val="75000"/>
                    <a:lumOff val="25000"/>
                  </a:prstClr>
                </a:solidFill>
                <a:latin typeface="SassoonPrimaryInfant" pitchFamily="2" charset="0"/>
              </a:rPr>
              <a:t>The work will focus on learning that has taken place in class and should act as a consolidation of the class learning.</a:t>
            </a:r>
          </a:p>
          <a:p>
            <a:pPr marL="342900" lvl="0" indent="-342900" defTabSz="457200">
              <a:spcBef>
                <a:spcPts val="1000"/>
              </a:spcBef>
              <a:buSzPct val="80000"/>
              <a:buFont typeface="Wingdings" panose="05000000000000000000" pitchFamily="2" charset="2"/>
              <a:buChar char="Ø"/>
            </a:pPr>
            <a:r>
              <a:rPr lang="en-GB" dirty="0">
                <a:solidFill>
                  <a:prstClr val="black">
                    <a:lumMod val="75000"/>
                    <a:lumOff val="25000"/>
                  </a:prstClr>
                </a:solidFill>
                <a:latin typeface="SassoonPrimaryInfant" pitchFamily="2" charset="0"/>
              </a:rPr>
              <a:t>The children will have a week to complete their homework. It will be sent home on Friday, and we will mark it in school the following Friday.</a:t>
            </a:r>
          </a:p>
          <a:p>
            <a:pPr marL="342900" lvl="0" indent="-342900" defTabSz="457200">
              <a:spcBef>
                <a:spcPts val="1000"/>
              </a:spcBef>
              <a:buSzPct val="80000"/>
              <a:buFont typeface="Wingdings" panose="05000000000000000000" pitchFamily="2" charset="2"/>
              <a:buChar char="Ø"/>
            </a:pPr>
            <a:r>
              <a:rPr lang="en-GB" dirty="0">
                <a:solidFill>
                  <a:prstClr val="black">
                    <a:lumMod val="75000"/>
                    <a:lumOff val="25000"/>
                  </a:prstClr>
                </a:solidFill>
                <a:latin typeface="SassoonPrimaryInfant" pitchFamily="2" charset="0"/>
              </a:rPr>
              <a:t>There will also be weekly spellings which will be given on Friday and will be tested the following Friday.</a:t>
            </a:r>
          </a:p>
          <a:p>
            <a:pPr marL="342900" lvl="0" indent="-342900" defTabSz="457200">
              <a:spcBef>
                <a:spcPts val="1000"/>
              </a:spcBef>
              <a:buSzPct val="80000"/>
              <a:buFont typeface="Wingdings" panose="05000000000000000000" pitchFamily="2" charset="2"/>
              <a:buChar char="Ø"/>
            </a:pPr>
            <a:r>
              <a:rPr lang="en-GB" dirty="0">
                <a:solidFill>
                  <a:prstClr val="black">
                    <a:lumMod val="75000"/>
                    <a:lumOff val="25000"/>
                  </a:prstClr>
                </a:solidFill>
                <a:latin typeface="SassoonPrimaryInfant" pitchFamily="2" charset="0"/>
              </a:rPr>
              <a:t>Children should read at least 3 times a week. This can be recorded in their diary.</a:t>
            </a:r>
          </a:p>
          <a:p>
            <a:pPr marL="342900" lvl="0" indent="-342900" defTabSz="457200">
              <a:spcBef>
                <a:spcPts val="1000"/>
              </a:spcBef>
              <a:buSzPct val="80000"/>
              <a:buFont typeface="Wingdings" panose="05000000000000000000" pitchFamily="2" charset="2"/>
              <a:buChar char="Ø"/>
            </a:pPr>
            <a:r>
              <a:rPr lang="en-GB" dirty="0">
                <a:solidFill>
                  <a:prstClr val="black">
                    <a:lumMod val="75000"/>
                    <a:lumOff val="25000"/>
                  </a:prstClr>
                </a:solidFill>
                <a:latin typeface="SassoonPrimaryInfant" pitchFamily="2" charset="0"/>
              </a:rPr>
              <a:t>Maths skills non-negotiables can be seen on the next slide. These can also be recorded if you wish to in the diary.</a:t>
            </a:r>
          </a:p>
        </p:txBody>
      </p:sp>
    </p:spTree>
    <p:extLst>
      <p:ext uri="{BB962C8B-B14F-4D97-AF65-F5344CB8AC3E}">
        <p14:creationId xmlns:p14="http://schemas.microsoft.com/office/powerpoint/2010/main" val="34312345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E304D0E9-F365-DDB6-C6D2-48B1DC153CC1}"/>
              </a:ext>
            </a:extLst>
          </p:cNvPr>
          <p:cNvSpPr txBox="1"/>
          <p:nvPr/>
        </p:nvSpPr>
        <p:spPr>
          <a:xfrm>
            <a:off x="796990" y="617375"/>
            <a:ext cx="8105775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 dirty="0">
                <a:latin typeface="SassoonPrimaryInfant" pitchFamily="2" charset="0"/>
                <a:ea typeface="Tahoma" panose="020B0604030504040204" pitchFamily="34" charset="0"/>
                <a:cs typeface="Tahoma" panose="020B0604030504040204" pitchFamily="34" charset="0"/>
              </a:rPr>
              <a:t>Maths Non –Negotiables Year 6</a:t>
            </a:r>
          </a:p>
          <a:p>
            <a:endParaRPr lang="en-GB" dirty="0">
              <a:latin typeface="SassoonPrimaryInfant" pitchFamily="2" charset="0"/>
            </a:endParaRPr>
          </a:p>
          <a:p>
            <a:endParaRPr lang="en-GB" dirty="0">
              <a:latin typeface="SassoonPrimaryInfant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SassoonPrimaryInfant" pitchFamily="2" charset="0"/>
                <a:ea typeface="Tahoma" panose="020B0604030504040204" pitchFamily="34" charset="0"/>
                <a:cs typeface="Tahoma" panose="020B0604030504040204" pitchFamily="34" charset="0"/>
              </a:rPr>
              <a:t>Know all previous number bonds including decimals</a:t>
            </a:r>
          </a:p>
          <a:p>
            <a:endParaRPr lang="en-GB" sz="2400" dirty="0">
              <a:latin typeface="SassoonPrimaryInfant" pitchFamily="2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SassoonPrimaryInfant" pitchFamily="2" charset="0"/>
                <a:ea typeface="Tahoma" panose="020B0604030504040204" pitchFamily="34" charset="0"/>
                <a:cs typeface="Tahoma" panose="020B0604030504040204" pitchFamily="34" charset="0"/>
              </a:rPr>
              <a:t>Know and use all multiplication and division facts for the times tables up to 10x</a:t>
            </a:r>
          </a:p>
          <a:p>
            <a:endParaRPr lang="en-GB" sz="2400" dirty="0">
              <a:latin typeface="SassoonPrimaryInfant" pitchFamily="2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SassoonPrimaryInfant" pitchFamily="2" charset="0"/>
                <a:ea typeface="Tahoma" panose="020B0604030504040204" pitchFamily="34" charset="0"/>
                <a:cs typeface="Tahoma" panose="020B0604030504040204" pitchFamily="34" charset="0"/>
              </a:rPr>
              <a:t>To multiply and divide whole numbers and decimals by 10,100 and 1,000</a:t>
            </a:r>
          </a:p>
          <a:p>
            <a:endParaRPr lang="en-GB" sz="2400" dirty="0">
              <a:latin typeface="SassoonPrimaryInfant" pitchFamily="2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SassoonPrimaryInfant" pitchFamily="2" charset="0"/>
                <a:ea typeface="Tahoma" panose="020B0604030504040204" pitchFamily="34" charset="0"/>
                <a:cs typeface="Tahoma" panose="020B0604030504040204" pitchFamily="34" charset="0"/>
              </a:rPr>
              <a:t>Recall and use simple equivalences between simple fractions, decimals and percentages including in different contexts </a:t>
            </a:r>
          </a:p>
        </p:txBody>
      </p:sp>
    </p:spTree>
    <p:extLst>
      <p:ext uri="{BB962C8B-B14F-4D97-AF65-F5344CB8AC3E}">
        <p14:creationId xmlns:p14="http://schemas.microsoft.com/office/powerpoint/2010/main" val="2069625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80407" y="385303"/>
            <a:ext cx="5215346" cy="853656"/>
          </a:xfrm>
        </p:spPr>
        <p:txBody>
          <a:bodyPr/>
          <a:lstStyle/>
          <a:p>
            <a:pPr algn="l"/>
            <a:r>
              <a:rPr lang="en-GB" b="1"/>
              <a:t>Reading Books</a:t>
            </a:r>
            <a:endParaRPr lang="en-GB" b="1" dirty="0"/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037" y="92778"/>
            <a:ext cx="1068099" cy="1052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600889" y="1501397"/>
            <a:ext cx="9128327" cy="17338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spcBef>
                <a:spcPts val="1000"/>
              </a:spcBef>
              <a:buSzPct val="80000"/>
              <a:buFont typeface="Wingdings" panose="05000000000000000000" pitchFamily="2" charset="2"/>
              <a:buChar char="Ø"/>
            </a:pPr>
            <a:r>
              <a:rPr lang="en-GB" dirty="0">
                <a:solidFill>
                  <a:prstClr val="black">
                    <a:lumMod val="75000"/>
                    <a:lumOff val="25000"/>
                  </a:prstClr>
                </a:solidFill>
                <a:latin typeface="SassoonPrimaryInfant" pitchFamily="2" charset="0"/>
              </a:rPr>
              <a:t>Each child will bring home a reading book tailored to their current reading attainment.</a:t>
            </a:r>
          </a:p>
          <a:p>
            <a:pPr marL="342900" lvl="0" indent="-342900">
              <a:spcBef>
                <a:spcPts val="1000"/>
              </a:spcBef>
              <a:buSzPct val="80000"/>
              <a:buFont typeface="Wingdings" panose="05000000000000000000" pitchFamily="2" charset="2"/>
              <a:buChar char="Ø"/>
            </a:pPr>
            <a:r>
              <a:rPr lang="en-GB" dirty="0">
                <a:solidFill>
                  <a:prstClr val="black">
                    <a:lumMod val="75000"/>
                    <a:lumOff val="25000"/>
                  </a:prstClr>
                </a:solidFill>
                <a:latin typeface="SassoonPrimaryInfant" pitchFamily="2" charset="0"/>
              </a:rPr>
              <a:t>All children are encouraged to enjoy a wide range of texts in school and at home, beyond the levelled reader allocated.</a:t>
            </a:r>
          </a:p>
          <a:p>
            <a:pPr marL="342900" lvl="0" indent="-342900">
              <a:spcBef>
                <a:spcPts val="1000"/>
              </a:spcBef>
              <a:buSzPct val="80000"/>
              <a:buFont typeface="Wingdings" panose="05000000000000000000" pitchFamily="2" charset="2"/>
              <a:buChar char="Ø"/>
            </a:pPr>
            <a:r>
              <a:rPr lang="en-GB" dirty="0">
                <a:solidFill>
                  <a:prstClr val="black">
                    <a:lumMod val="75000"/>
                    <a:lumOff val="25000"/>
                  </a:prstClr>
                </a:solidFill>
                <a:latin typeface="SassoonPrimaryInfant" pitchFamily="2" charset="0"/>
              </a:rPr>
              <a:t>All children will also visit the school library weekly and are able to borrow a book of their choosing to enjoy at school and home.</a:t>
            </a:r>
          </a:p>
        </p:txBody>
      </p:sp>
      <p:pic>
        <p:nvPicPr>
          <p:cNvPr id="7" name="Picture 6" descr="A picture containing sitting, outdoor, person&#10;&#10;Description automatically generated">
            <a:extLst>
              <a:ext uri="{FF2B5EF4-FFF2-40B4-BE49-F238E27FC236}">
                <a16:creationId xmlns:a16="http://schemas.microsoft.com/office/drawing/2014/main" id="{37E62DE6-7C54-4BDD-8901-A35DFB21C1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75736" y="4351299"/>
            <a:ext cx="3884051" cy="2272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68896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6468" y="445633"/>
            <a:ext cx="8596668" cy="1320800"/>
          </a:xfrm>
        </p:spPr>
        <p:txBody>
          <a:bodyPr/>
          <a:lstStyle/>
          <a:p>
            <a:r>
              <a:rPr lang="en-GB" b="1" dirty="0"/>
              <a:t>Break Time Snacks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269999"/>
            <a:ext cx="11026986" cy="5074239"/>
          </a:xfrm>
        </p:spPr>
        <p:txBody>
          <a:bodyPr>
            <a:noAutofit/>
          </a:bodyPr>
          <a:lstStyle/>
          <a:p>
            <a:pPr fontAlgn="t">
              <a:buClrTx/>
              <a:buFont typeface="Wingdings" panose="05000000000000000000" pitchFamily="2" charset="2"/>
              <a:buChar char="Ø"/>
            </a:pPr>
            <a:r>
              <a:rPr lang="en-GB" dirty="0">
                <a:solidFill>
                  <a:prstClr val="black">
                    <a:lumMod val="75000"/>
                    <a:lumOff val="25000"/>
                  </a:prstClr>
                </a:solidFill>
              </a:rPr>
              <a:t>Children are encouraged to make healthy choices</a:t>
            </a:r>
          </a:p>
          <a:p>
            <a:pPr fontAlgn="t">
              <a:buClrTx/>
              <a:buFont typeface="Wingdings" panose="05000000000000000000" pitchFamily="2" charset="2"/>
              <a:buChar char="Ø"/>
            </a:pPr>
            <a:r>
              <a:rPr lang="en-GB" dirty="0"/>
              <a:t>Tuck shop items can be ordered and paid for through </a:t>
            </a:r>
            <a:r>
              <a:rPr lang="en-GB" dirty="0" err="1"/>
              <a:t>ParentMail</a:t>
            </a:r>
            <a:r>
              <a:rPr lang="en-GB" dirty="0"/>
              <a:t>. Please ensure that you have ordered in advance. </a:t>
            </a:r>
            <a:endParaRPr lang="en-US" dirty="0">
              <a:solidFill>
                <a:srgbClr val="494949"/>
              </a:solidFill>
            </a:endParaRPr>
          </a:p>
          <a:p>
            <a:pPr fontAlgn="t">
              <a:buClrTx/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494949"/>
                </a:solidFill>
              </a:rPr>
              <a:t>Children may bring their own </a:t>
            </a:r>
            <a:r>
              <a:rPr lang="en-US" b="1" dirty="0">
                <a:solidFill>
                  <a:srgbClr val="494949"/>
                </a:solidFill>
              </a:rPr>
              <a:t>healthy breakfast bar or fruit/vegetable snack </a:t>
            </a:r>
            <a:r>
              <a:rPr lang="en-US" dirty="0">
                <a:solidFill>
                  <a:srgbClr val="494949"/>
                </a:solidFill>
              </a:rPr>
              <a:t>to eat at morning break. These should </a:t>
            </a:r>
            <a:r>
              <a:rPr lang="en-US" b="1" dirty="0">
                <a:solidFill>
                  <a:srgbClr val="494949"/>
                </a:solidFill>
              </a:rPr>
              <a:t>not</a:t>
            </a:r>
            <a:r>
              <a:rPr lang="en-US" dirty="0">
                <a:solidFill>
                  <a:srgbClr val="494949"/>
                </a:solidFill>
              </a:rPr>
              <a:t> be crisps or contain any chocolate (and ideally be low in refined sugar too).</a:t>
            </a:r>
          </a:p>
          <a:p>
            <a:pPr fontAlgn="t">
              <a:buClrTx/>
              <a:buFont typeface="Wingdings" panose="05000000000000000000" pitchFamily="2" charset="2"/>
              <a:buChar char="Ø"/>
            </a:pPr>
            <a:r>
              <a:rPr lang="en-US" u="sng" dirty="0">
                <a:solidFill>
                  <a:srgbClr val="494949"/>
                </a:solidFill>
              </a:rPr>
              <a:t>Milk</a:t>
            </a:r>
            <a:r>
              <a:rPr lang="en-US" dirty="0">
                <a:solidFill>
                  <a:srgbClr val="494949"/>
                </a:solidFill>
              </a:rPr>
              <a:t> for morning break can be ordered directly and prepaid for via the Cool Milk link </a:t>
            </a:r>
            <a:r>
              <a:rPr lang="en-GB" dirty="0">
                <a:hlinkClick r:id="rId2"/>
              </a:rPr>
              <a:t>https://customers.coolmilk.com/v2/register/</a:t>
            </a:r>
            <a:endParaRPr lang="en-GB" dirty="0"/>
          </a:p>
          <a:p>
            <a:pPr fontAlgn="t">
              <a:buClrTx/>
              <a:buFont typeface="Wingdings" panose="05000000000000000000" pitchFamily="2" charset="2"/>
              <a:buChar char="Ø"/>
            </a:pPr>
            <a:endParaRPr lang="en-US" dirty="0">
              <a:solidFill>
                <a:srgbClr val="494949"/>
              </a:solidFill>
            </a:endParaRPr>
          </a:p>
          <a:p>
            <a:pPr marL="0" indent="0" fontAlgn="t">
              <a:spcBef>
                <a:spcPct val="0"/>
              </a:spcBef>
              <a:buClrTx/>
              <a:buNone/>
            </a:pPr>
            <a:r>
              <a:rPr lang="en-GB" sz="3600" b="1" dirty="0">
                <a:solidFill>
                  <a:schemeClr val="accent1"/>
                </a:solidFill>
                <a:ea typeface="+mj-ea"/>
                <a:cs typeface="+mj-cs"/>
              </a:rPr>
              <a:t>Water Bottles</a:t>
            </a:r>
            <a:endParaRPr lang="en-US" sz="3600" b="1" dirty="0">
              <a:solidFill>
                <a:schemeClr val="accent1"/>
              </a:solidFill>
              <a:ea typeface="+mj-ea"/>
              <a:cs typeface="+mj-cs"/>
            </a:endParaRPr>
          </a:p>
          <a:p>
            <a:pPr fontAlgn="t">
              <a:buClrTx/>
              <a:buFont typeface="Wingdings" panose="05000000000000000000" pitchFamily="2" charset="2"/>
              <a:buChar char="Ø"/>
            </a:pPr>
            <a:r>
              <a:rPr lang="en-GB" dirty="0">
                <a:solidFill>
                  <a:prstClr val="black">
                    <a:lumMod val="75000"/>
                    <a:lumOff val="25000"/>
                  </a:prstClr>
                </a:solidFill>
              </a:rPr>
              <a:t>Each child should have their </a:t>
            </a:r>
            <a:r>
              <a:rPr lang="en-GB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own named water bottle. </a:t>
            </a:r>
            <a:r>
              <a:rPr lang="en-GB" dirty="0">
                <a:solidFill>
                  <a:prstClr val="black">
                    <a:lumMod val="75000"/>
                    <a:lumOff val="25000"/>
                  </a:prstClr>
                </a:solidFill>
              </a:rPr>
              <a:t>We do not have cup for water in the classrooms.</a:t>
            </a:r>
          </a:p>
          <a:p>
            <a:pPr fontAlgn="t">
              <a:buClrTx/>
              <a:buFont typeface="Wingdings" panose="05000000000000000000" pitchFamily="2" charset="2"/>
              <a:buChar char="Ø"/>
            </a:pPr>
            <a:r>
              <a:rPr lang="en-GB" dirty="0">
                <a:solidFill>
                  <a:prstClr val="black">
                    <a:lumMod val="75000"/>
                    <a:lumOff val="25000"/>
                  </a:prstClr>
                </a:solidFill>
              </a:rPr>
              <a:t>Water bottles are to be brought into school each morning and taken home daily (for hygiene purposes)</a:t>
            </a:r>
          </a:p>
          <a:p>
            <a:pPr fontAlgn="t">
              <a:buClrTx/>
              <a:buFont typeface="Wingdings" panose="05000000000000000000" pitchFamily="2" charset="2"/>
              <a:buChar char="Ø"/>
            </a:pPr>
            <a:r>
              <a:rPr lang="en-GB" dirty="0">
                <a:solidFill>
                  <a:prstClr val="black">
                    <a:lumMod val="75000"/>
                    <a:lumOff val="25000"/>
                  </a:prstClr>
                </a:solidFill>
              </a:rPr>
              <a:t>Water bottles should contain </a:t>
            </a:r>
            <a:r>
              <a:rPr lang="en-GB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water only</a:t>
            </a:r>
            <a:r>
              <a:rPr lang="en-GB" dirty="0">
                <a:solidFill>
                  <a:prstClr val="black">
                    <a:lumMod val="75000"/>
                    <a:lumOff val="25000"/>
                  </a:prstClr>
                </a:solidFill>
              </a:rPr>
              <a:t>, no juice or fizzy drinks please. </a:t>
            </a:r>
          </a:p>
          <a:p>
            <a:pPr fontAlgn="t">
              <a:buFont typeface="Wingdings" panose="05000000000000000000" pitchFamily="2" charset="2"/>
              <a:buChar char="Ø"/>
            </a:pPr>
            <a:endParaRPr lang="en-GB" dirty="0"/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037" y="84069"/>
            <a:ext cx="1068099" cy="1052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894056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49678" y="342903"/>
            <a:ext cx="5380809" cy="853656"/>
          </a:xfrm>
        </p:spPr>
        <p:txBody>
          <a:bodyPr/>
          <a:lstStyle/>
          <a:p>
            <a:pPr algn="l"/>
            <a:r>
              <a:rPr lang="en-GB" sz="4400" b="1" dirty="0"/>
              <a:t>In Year 6…</a:t>
            </a:r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037" y="92778"/>
            <a:ext cx="1068099" cy="1052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758733" y="1575660"/>
            <a:ext cx="8517479" cy="4991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 defTabSz="457200">
              <a:spcBef>
                <a:spcPts val="1000"/>
              </a:spcBef>
              <a:buSzPct val="80000"/>
              <a:buFont typeface="Wingdings" panose="05000000000000000000" pitchFamily="2" charset="2"/>
              <a:buChar char="Ø"/>
            </a:pPr>
            <a:r>
              <a:rPr lang="en-GB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SassoonPrimaryInfant" pitchFamily="2" charset="0"/>
              </a:rPr>
              <a:t>P.E Kit – To be worn to school for the whole day on </a:t>
            </a:r>
            <a:r>
              <a:rPr lang="en-GB" sz="2000" dirty="0">
                <a:solidFill>
                  <a:prstClr val="black">
                    <a:lumMod val="75000"/>
                    <a:lumOff val="25000"/>
                  </a:prstClr>
                </a:solidFill>
                <a:highlight>
                  <a:srgbClr val="FFFF00"/>
                </a:highlight>
                <a:latin typeface="SassoonPrimaryInfant" pitchFamily="2" charset="0"/>
              </a:rPr>
              <a:t>Monday</a:t>
            </a:r>
            <a:r>
              <a:rPr lang="en-GB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SassoonPrimaryInfant" pitchFamily="2" charset="0"/>
              </a:rPr>
              <a:t> and </a:t>
            </a:r>
            <a:r>
              <a:rPr lang="en-GB" sz="2000" dirty="0">
                <a:solidFill>
                  <a:prstClr val="black">
                    <a:lumMod val="75000"/>
                    <a:lumOff val="25000"/>
                  </a:prstClr>
                </a:solidFill>
                <a:highlight>
                  <a:srgbClr val="FFFF00"/>
                </a:highlight>
                <a:latin typeface="SassoonPrimaryInfant" pitchFamily="2" charset="0"/>
              </a:rPr>
              <a:t>Thursday</a:t>
            </a:r>
            <a:r>
              <a:rPr lang="en-GB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SassoonPrimaryInfant" pitchFamily="2" charset="0"/>
              </a:rPr>
              <a:t> each week</a:t>
            </a:r>
          </a:p>
          <a:p>
            <a:pPr marL="285750" lvl="0" indent="-285750" defTabSz="457200">
              <a:spcBef>
                <a:spcPts val="1000"/>
              </a:spcBef>
              <a:buSzPct val="80000"/>
              <a:buFont typeface="Wingdings" panose="05000000000000000000" pitchFamily="2" charset="2"/>
              <a:buChar char="Ø"/>
            </a:pPr>
            <a:r>
              <a:rPr lang="en-GB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SassoonPrimaryInfant" pitchFamily="2" charset="0"/>
              </a:rPr>
              <a:t>Home school diary needs to be in school daily </a:t>
            </a:r>
          </a:p>
          <a:p>
            <a:pPr lvl="1">
              <a:spcBef>
                <a:spcPts val="1000"/>
              </a:spcBef>
              <a:buSzPct val="80000"/>
            </a:pPr>
            <a:r>
              <a:rPr lang="en-GB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SassoonPrimaryInfant" pitchFamily="2" charset="0"/>
              </a:rPr>
              <a:t>– please tell your child if you have written a note for school</a:t>
            </a:r>
          </a:p>
          <a:p>
            <a:pPr marL="285750" lvl="0" indent="-285750" defTabSz="457200">
              <a:spcBef>
                <a:spcPts val="1000"/>
              </a:spcBef>
              <a:buSzPct val="80000"/>
              <a:buFont typeface="Wingdings" panose="05000000000000000000" pitchFamily="2" charset="2"/>
              <a:buChar char="Ø"/>
            </a:pPr>
            <a:r>
              <a:rPr lang="en-GB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SassoonPrimaryInfant" pitchFamily="2" charset="0"/>
              </a:rPr>
              <a:t>Keep an eye on our website for Head Teacher blogs and half-termly class updates</a:t>
            </a:r>
          </a:p>
          <a:p>
            <a:pPr marL="285750" lvl="0" indent="-285750">
              <a:spcBef>
                <a:spcPts val="1000"/>
              </a:spcBef>
              <a:buSzPct val="80000"/>
              <a:buFont typeface="Wingdings" panose="05000000000000000000" pitchFamily="2" charset="2"/>
              <a:buChar char="Ø"/>
            </a:pPr>
            <a:r>
              <a:rPr lang="en-GB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SassoonPrimaryInfant" pitchFamily="2" charset="0"/>
              </a:rPr>
              <a:t>WEDUC is used to send whole class and 1:1 messages during the hours of 08:30 and 17:30</a:t>
            </a:r>
          </a:p>
          <a:p>
            <a:pPr marL="285750" indent="-285750">
              <a:spcBef>
                <a:spcPts val="1000"/>
              </a:spcBef>
              <a:buSzPct val="80000"/>
              <a:buFont typeface="Wingdings" panose="05000000000000000000" pitchFamily="2" charset="2"/>
              <a:buChar char="Ø"/>
            </a:pPr>
            <a:r>
              <a:rPr lang="en-GB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SassoonPrimaryInfant" pitchFamily="2" charset="0"/>
              </a:rPr>
              <a:t>For urgent messages (needing response or action within 24 hours) contact school office</a:t>
            </a:r>
          </a:p>
          <a:p>
            <a:pPr marL="285750" indent="-285750" defTabSz="457200">
              <a:spcBef>
                <a:spcPts val="1000"/>
              </a:spcBef>
              <a:buSzPct val="80000"/>
              <a:buFont typeface="Wingdings" panose="05000000000000000000" pitchFamily="2" charset="2"/>
              <a:buChar char="Ø"/>
            </a:pPr>
            <a:r>
              <a:rPr lang="en-GB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SassoonPrimaryInfant" pitchFamily="2" charset="0"/>
              </a:rPr>
              <a:t>Please ensure that all personal belongings are clearly labelled with your child’s name</a:t>
            </a:r>
          </a:p>
          <a:p>
            <a:pPr marL="285750" lvl="0" indent="-285750" defTabSz="457200">
              <a:spcBef>
                <a:spcPts val="1000"/>
              </a:spcBef>
              <a:buSzPct val="80000"/>
              <a:buFont typeface="Wingdings" panose="05000000000000000000" pitchFamily="2" charset="2"/>
              <a:buChar char="Ø"/>
            </a:pPr>
            <a:r>
              <a:rPr lang="en-GB" sz="2000" dirty="0">
                <a:solidFill>
                  <a:prstClr val="black">
                    <a:lumMod val="75000"/>
                    <a:lumOff val="25000"/>
                  </a:prstClr>
                </a:solidFill>
                <a:latin typeface="SassoonPrimaryInfant" pitchFamily="2" charset="0"/>
              </a:rPr>
              <a:t>All stationery is provided so no pencil cases are needed</a:t>
            </a:r>
          </a:p>
        </p:txBody>
      </p:sp>
    </p:spTree>
    <p:extLst>
      <p:ext uri="{BB962C8B-B14F-4D97-AF65-F5344CB8AC3E}">
        <p14:creationId xmlns:p14="http://schemas.microsoft.com/office/powerpoint/2010/main" val="39566325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8733" y="619124"/>
            <a:ext cx="5380809" cy="853656"/>
          </a:xfrm>
        </p:spPr>
        <p:txBody>
          <a:bodyPr/>
          <a:lstStyle/>
          <a:p>
            <a:pPr algn="l"/>
            <a:r>
              <a:rPr lang="en-GB" dirty="0"/>
              <a:t>Also in Year 6 …</a:t>
            </a:r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037" y="92778"/>
            <a:ext cx="1068099" cy="1052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AC9955D4-7316-496B-BCB6-3F06A4C082C6}"/>
              </a:ext>
            </a:extLst>
          </p:cNvPr>
          <p:cNvSpPr/>
          <p:nvPr/>
        </p:nvSpPr>
        <p:spPr>
          <a:xfrm>
            <a:off x="758732" y="1540034"/>
            <a:ext cx="9816903" cy="36112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457200">
              <a:spcBef>
                <a:spcPts val="1000"/>
              </a:spcBef>
              <a:buClr>
                <a:srgbClr val="00B0F0"/>
              </a:buClr>
              <a:buSzPct val="80000"/>
            </a:pPr>
            <a:r>
              <a:rPr lang="en-GB" b="1" dirty="0">
                <a:latin typeface="SassoonPrimaryInfant" pitchFamily="2" charset="0"/>
              </a:rPr>
              <a:t>Year 6 SATs </a:t>
            </a:r>
          </a:p>
          <a:p>
            <a:pPr marL="342900" lvl="0" indent="-342900" defTabSz="457200">
              <a:spcBef>
                <a:spcPts val="1000"/>
              </a:spcBef>
              <a:buClr>
                <a:srgbClr val="00B0F0"/>
              </a:buClr>
              <a:buSzPct val="80000"/>
              <a:buFont typeface="Wingdings" panose="05000000000000000000" pitchFamily="2" charset="2"/>
              <a:buChar char="Ø"/>
            </a:pPr>
            <a:r>
              <a:rPr lang="en-GB" dirty="0">
                <a:latin typeface="SassoonPrimaryInfant" pitchFamily="2" charset="0"/>
              </a:rPr>
              <a:t>Do not worry!</a:t>
            </a:r>
          </a:p>
          <a:p>
            <a:pPr marL="342900" lvl="0" indent="-342900" defTabSz="457200">
              <a:spcBef>
                <a:spcPts val="1000"/>
              </a:spcBef>
              <a:buClr>
                <a:srgbClr val="00B0F0"/>
              </a:buClr>
              <a:buSzPct val="80000"/>
              <a:buFont typeface="Wingdings" panose="05000000000000000000" pitchFamily="2" charset="2"/>
              <a:buChar char="Ø"/>
            </a:pPr>
            <a:r>
              <a:rPr lang="en-GB">
                <a:latin typeface="SassoonPrimaryInfant" pitchFamily="2" charset="0"/>
              </a:rPr>
              <a:t>Monday 11</a:t>
            </a:r>
            <a:r>
              <a:rPr lang="en-GB" baseline="30000">
                <a:latin typeface="SassoonPrimaryInfant" pitchFamily="2" charset="0"/>
              </a:rPr>
              <a:t>th</a:t>
            </a:r>
            <a:r>
              <a:rPr lang="en-GB">
                <a:latin typeface="SassoonPrimaryInfant" pitchFamily="2" charset="0"/>
              </a:rPr>
              <a:t> </a:t>
            </a:r>
            <a:r>
              <a:rPr lang="en-GB" dirty="0">
                <a:latin typeface="SassoonPrimaryInfant" pitchFamily="2" charset="0"/>
              </a:rPr>
              <a:t>May- ~</a:t>
            </a:r>
            <a:r>
              <a:rPr lang="en-GB">
                <a:latin typeface="SassoonPrimaryInfant" pitchFamily="2" charset="0"/>
              </a:rPr>
              <a:t>Thursday 14</a:t>
            </a:r>
            <a:r>
              <a:rPr lang="en-GB" baseline="30000">
                <a:latin typeface="SassoonPrimaryInfant" pitchFamily="2" charset="0"/>
              </a:rPr>
              <a:t>th</a:t>
            </a:r>
            <a:r>
              <a:rPr lang="en-GB">
                <a:latin typeface="SassoonPrimaryInfant" pitchFamily="2" charset="0"/>
              </a:rPr>
              <a:t> May 2026</a:t>
            </a:r>
            <a:endParaRPr lang="en-GB" dirty="0">
              <a:latin typeface="SassoonPrimaryInfant" pitchFamily="2" charset="0"/>
            </a:endParaRPr>
          </a:p>
          <a:p>
            <a:pPr marL="342900" lvl="0" indent="-342900" defTabSz="457200">
              <a:spcBef>
                <a:spcPts val="1000"/>
              </a:spcBef>
              <a:buClr>
                <a:srgbClr val="00B0F0"/>
              </a:buClr>
              <a:buSzPct val="80000"/>
              <a:buFont typeface="Wingdings" panose="05000000000000000000" pitchFamily="2" charset="2"/>
              <a:buChar char="Ø"/>
            </a:pPr>
            <a:r>
              <a:rPr lang="en-GB" dirty="0">
                <a:latin typeface="SassoonPrimaryInfant" pitchFamily="2" charset="0"/>
              </a:rPr>
              <a:t>Children will have practise throughout the year</a:t>
            </a:r>
          </a:p>
          <a:p>
            <a:pPr marL="342900" lvl="0" indent="-342900" defTabSz="457200">
              <a:spcBef>
                <a:spcPts val="1000"/>
              </a:spcBef>
              <a:buClr>
                <a:srgbClr val="00B0F0"/>
              </a:buClr>
              <a:buSzPct val="80000"/>
              <a:buFont typeface="Wingdings" panose="05000000000000000000" pitchFamily="2" charset="2"/>
              <a:buChar char="Ø"/>
            </a:pPr>
            <a:endParaRPr lang="en-GB" dirty="0">
              <a:solidFill>
                <a:prstClr val="black">
                  <a:lumMod val="75000"/>
                  <a:lumOff val="25000"/>
                </a:prstClr>
              </a:solidFill>
              <a:highlight>
                <a:srgbClr val="FF0000"/>
              </a:highlight>
              <a:latin typeface="SassoonPrimaryInfant" pitchFamily="2" charset="0"/>
            </a:endParaRPr>
          </a:p>
          <a:p>
            <a:pPr lvl="0" defTabSz="457200">
              <a:spcBef>
                <a:spcPts val="1000"/>
              </a:spcBef>
              <a:buClr>
                <a:srgbClr val="00B0F0"/>
              </a:buClr>
              <a:buSzPct val="80000"/>
            </a:pPr>
            <a:r>
              <a:rPr lang="en-GB" b="1" dirty="0">
                <a:solidFill>
                  <a:srgbClr val="00B0F0"/>
                </a:solidFill>
                <a:latin typeface="SassoonPrimaryInfant" pitchFamily="2" charset="0"/>
              </a:rPr>
              <a:t>Ways to help…</a:t>
            </a:r>
          </a:p>
          <a:p>
            <a:pPr marL="342900" lvl="0" indent="-342900" defTabSz="457200">
              <a:spcBef>
                <a:spcPts val="1000"/>
              </a:spcBef>
              <a:buClr>
                <a:srgbClr val="00B0F0"/>
              </a:buClr>
              <a:buSzPct val="80000"/>
              <a:buFont typeface="Wingdings" panose="05000000000000000000" pitchFamily="2" charset="2"/>
              <a:buChar char="Ø"/>
            </a:pPr>
            <a:r>
              <a:rPr lang="en-GB" dirty="0">
                <a:solidFill>
                  <a:prstClr val="black">
                    <a:lumMod val="75000"/>
                    <a:lumOff val="25000"/>
                  </a:prstClr>
                </a:solidFill>
                <a:latin typeface="SassoonPrimaryInfant" pitchFamily="2" charset="0"/>
              </a:rPr>
              <a:t>Make sure the children are at school and on time</a:t>
            </a:r>
          </a:p>
          <a:p>
            <a:pPr marL="342900" lvl="0" indent="-342900" defTabSz="457200">
              <a:spcBef>
                <a:spcPts val="1000"/>
              </a:spcBef>
              <a:buClr>
                <a:srgbClr val="00B0F0"/>
              </a:buClr>
              <a:buSzPct val="80000"/>
              <a:buFont typeface="Wingdings" panose="05000000000000000000" pitchFamily="2" charset="2"/>
              <a:buChar char="Ø"/>
            </a:pPr>
            <a:r>
              <a:rPr lang="en-GB" dirty="0">
                <a:solidFill>
                  <a:prstClr val="black">
                    <a:lumMod val="75000"/>
                    <a:lumOff val="25000"/>
                  </a:prstClr>
                </a:solidFill>
                <a:latin typeface="SassoonPrimaryInfant" pitchFamily="2" charset="0"/>
              </a:rPr>
              <a:t>Encourage completion of weekly homework </a:t>
            </a:r>
          </a:p>
          <a:p>
            <a:pPr marL="342900" lvl="0" indent="-342900" defTabSz="457200">
              <a:spcBef>
                <a:spcPts val="1000"/>
              </a:spcBef>
              <a:buClr>
                <a:srgbClr val="00B0F0"/>
              </a:buClr>
              <a:buSzPct val="80000"/>
              <a:buFont typeface="Wingdings" panose="05000000000000000000" pitchFamily="2" charset="2"/>
              <a:buChar char="Ø"/>
            </a:pPr>
            <a:endParaRPr lang="en-GB" dirty="0">
              <a:solidFill>
                <a:prstClr val="black">
                  <a:lumMod val="75000"/>
                  <a:lumOff val="25000"/>
                </a:prstClr>
              </a:solidFill>
              <a:latin typeface="SassoonPrimaryInfa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00159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7076" y="2613388"/>
            <a:ext cx="5380809" cy="853656"/>
          </a:xfrm>
        </p:spPr>
        <p:txBody>
          <a:bodyPr>
            <a:normAutofit fontScale="90000"/>
          </a:bodyPr>
          <a:lstStyle/>
          <a:p>
            <a:pPr algn="l"/>
            <a:br>
              <a:rPr lang="en-GB" dirty="0"/>
            </a:br>
            <a:br>
              <a:rPr lang="en-GB" dirty="0"/>
            </a:br>
            <a:r>
              <a:rPr lang="en-GB" dirty="0"/>
              <a:t>Any Questions?</a:t>
            </a:r>
            <a:br>
              <a:rPr lang="en-GB" dirty="0"/>
            </a:b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862146" y="2944420"/>
            <a:ext cx="8821786" cy="7745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spcBef>
                <a:spcPts val="1000"/>
              </a:spcBef>
              <a:buSzPct val="80000"/>
              <a:buFont typeface="Wingdings" panose="05000000000000000000" pitchFamily="2" charset="2"/>
              <a:buChar char="Ø"/>
            </a:pPr>
            <a:r>
              <a:rPr lang="en-GB" dirty="0">
                <a:solidFill>
                  <a:prstClr val="black">
                    <a:lumMod val="75000"/>
                    <a:lumOff val="25000"/>
                  </a:prstClr>
                </a:solidFill>
                <a:latin typeface="SassoonPrimaryInfant" pitchFamily="2" charset="0"/>
              </a:rPr>
              <a:t>Please do contact the class teacher directly via </a:t>
            </a:r>
            <a:r>
              <a:rPr lang="en-GB" dirty="0" err="1">
                <a:solidFill>
                  <a:prstClr val="black">
                    <a:lumMod val="75000"/>
                    <a:lumOff val="25000"/>
                  </a:prstClr>
                </a:solidFill>
                <a:latin typeface="SassoonPrimaryInfant" pitchFamily="2" charset="0"/>
              </a:rPr>
              <a:t>Weduc</a:t>
            </a:r>
            <a:endParaRPr lang="en-GB" dirty="0">
              <a:solidFill>
                <a:prstClr val="black">
                  <a:lumMod val="75000"/>
                  <a:lumOff val="25000"/>
                </a:prstClr>
              </a:solidFill>
              <a:latin typeface="SassoonPrimaryInfant" pitchFamily="2" charset="0"/>
            </a:endParaRPr>
          </a:p>
          <a:p>
            <a:pPr marL="342900" lvl="0" indent="-342900">
              <a:spcBef>
                <a:spcPts val="1000"/>
              </a:spcBef>
              <a:buSzPct val="80000"/>
              <a:buFont typeface="Wingdings" panose="05000000000000000000" pitchFamily="2" charset="2"/>
              <a:buChar char="Ø"/>
            </a:pPr>
            <a:r>
              <a:rPr lang="en-GB" dirty="0">
                <a:solidFill>
                  <a:prstClr val="black">
                    <a:lumMod val="75000"/>
                    <a:lumOff val="25000"/>
                  </a:prstClr>
                </a:solidFill>
                <a:latin typeface="SassoonPrimaryInfant" pitchFamily="2" charset="0"/>
              </a:rPr>
              <a:t>Or contact the school office on </a:t>
            </a:r>
            <a:r>
              <a:rPr lang="en-GB" dirty="0">
                <a:solidFill>
                  <a:prstClr val="black">
                    <a:lumMod val="75000"/>
                    <a:lumOff val="25000"/>
                  </a:prstClr>
                </a:solidFill>
                <a:latin typeface="SassoonPrimaryInfant" pitchFamily="2" charset="0"/>
                <a:hlinkClick r:id="rId2"/>
              </a:rPr>
              <a:t>office@Greasley.notts.sch.uk</a:t>
            </a:r>
            <a:r>
              <a:rPr lang="en-GB" dirty="0">
                <a:solidFill>
                  <a:prstClr val="black">
                    <a:lumMod val="75000"/>
                    <a:lumOff val="25000"/>
                  </a:prstClr>
                </a:solidFill>
                <a:latin typeface="SassoonPrimaryInfant" pitchFamily="2" charset="0"/>
              </a:rPr>
              <a:t> or  </a:t>
            </a:r>
            <a:r>
              <a:rPr lang="en-GB" dirty="0">
                <a:latin typeface="SassoonPrimaryInfant" pitchFamily="2" charset="0"/>
                <a:hlinkClick r:id="rId3"/>
              </a:rPr>
              <a:t>01773 712128</a:t>
            </a:r>
            <a:r>
              <a:rPr lang="en-GB" dirty="0">
                <a:solidFill>
                  <a:prstClr val="black">
                    <a:lumMod val="75000"/>
                    <a:lumOff val="25000"/>
                  </a:prstClr>
                </a:solidFill>
                <a:latin typeface="SassoonPrimaryInfant" pitchFamily="2" charset="0"/>
              </a:rPr>
              <a:t> </a:t>
            </a:r>
          </a:p>
        </p:txBody>
      </p:sp>
      <p:pic>
        <p:nvPicPr>
          <p:cNvPr id="8" name="Picture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037" y="92778"/>
            <a:ext cx="1068099" cy="1052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18407741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Violet">
      <a:dk1>
        <a:sysClr val="windowText" lastClr="000000"/>
      </a:dk1>
      <a:lt1>
        <a:sysClr val="window" lastClr="FFFFFF"/>
      </a:lt1>
      <a:dk2>
        <a:srgbClr val="373545"/>
      </a:dk2>
      <a:lt2>
        <a:srgbClr val="DCD8DC"/>
      </a:lt2>
      <a:accent1>
        <a:srgbClr val="AD84C6"/>
      </a:accent1>
      <a:accent2>
        <a:srgbClr val="8784C7"/>
      </a:accent2>
      <a:accent3>
        <a:srgbClr val="5D739A"/>
      </a:accent3>
      <a:accent4>
        <a:srgbClr val="6997AF"/>
      </a:accent4>
      <a:accent5>
        <a:srgbClr val="84ACB6"/>
      </a:accent5>
      <a:accent6>
        <a:srgbClr val="6F8183"/>
      </a:accent6>
      <a:hlink>
        <a:srgbClr val="69A020"/>
      </a:hlink>
      <a:folHlink>
        <a:srgbClr val="8C8C8C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1BB8A5E0932224F8BD2058E340A226B" ma:contentTypeVersion="18" ma:contentTypeDescription="Create a new document." ma:contentTypeScope="" ma:versionID="4a086e11ce82fa2e02050551cba6c65f">
  <xsd:schema xmlns:xsd="http://www.w3.org/2001/XMLSchema" xmlns:xs="http://www.w3.org/2001/XMLSchema" xmlns:p="http://schemas.microsoft.com/office/2006/metadata/properties" xmlns:ns2="2375a728-d37d-47f8-906a-753ae2b32742" xmlns:ns3="c68685dc-7785-499f-b46c-f540350b4796" targetNamespace="http://schemas.microsoft.com/office/2006/metadata/properties" ma:root="true" ma:fieldsID="d6eac9defe25cea22ef9b9e189619cf0" ns2:_="" ns3:_="">
    <xsd:import namespace="2375a728-d37d-47f8-906a-753ae2b32742"/>
    <xsd:import namespace="c68685dc-7785-499f-b46c-f540350b479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KeyPoints" minOccurs="0"/>
                <xsd:element ref="ns2:MediaServiceKeyPoints" minOccurs="0"/>
                <xsd:element ref="ns2:MediaServiceObjectDetectorVersion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75a728-d37d-47f8-906a-753ae2b3274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1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2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1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dcadde51-bc1b-4f76-8ceb-f1daee2567c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5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68685dc-7785-499f-b46c-f540350b4796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f0b99cc6-c6ef-486a-a72c-03d1ff881cf1}" ma:internalName="TaxCatchAll" ma:showField="CatchAllData" ma:web="c68685dc-7785-499f-b46c-f540350b479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2375a728-d37d-47f8-906a-753ae2b32742">
      <Terms xmlns="http://schemas.microsoft.com/office/infopath/2007/PartnerControls"/>
    </lcf76f155ced4ddcb4097134ff3c332f>
    <TaxCatchAll xmlns="c68685dc-7785-499f-b46c-f540350b4796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6B1B717-9D65-471A-ABDB-F20682AB719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375a728-d37d-47f8-906a-753ae2b32742"/>
    <ds:schemaRef ds:uri="c68685dc-7785-499f-b46c-f540350b479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CE19EEB-C929-433C-AAAE-AF1670B76F48}">
  <ds:schemaRefs>
    <ds:schemaRef ds:uri="http://schemas.microsoft.com/office/2006/metadata/properties"/>
    <ds:schemaRef ds:uri="http://schemas.microsoft.com/office/infopath/2007/PartnerControls"/>
    <ds:schemaRef ds:uri="2375a728-d37d-47f8-906a-753ae2b32742"/>
    <ds:schemaRef ds:uri="c68685dc-7785-499f-b46c-f540350b4796"/>
  </ds:schemaRefs>
</ds:datastoreItem>
</file>

<file path=customXml/itemProps3.xml><?xml version="1.0" encoding="utf-8"?>
<ds:datastoreItem xmlns:ds="http://schemas.openxmlformats.org/officeDocument/2006/customXml" ds:itemID="{DBDE6F91-6A64-4A47-96D7-7A8DEA4D6C3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6218</TotalTime>
  <Words>1078</Words>
  <Application>Microsoft Office PowerPoint</Application>
  <PresentationFormat>Widescreen</PresentationFormat>
  <Paragraphs>94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Arial</vt:lpstr>
      <vt:lpstr>Calibri</vt:lpstr>
      <vt:lpstr>SassoonPrimaryInfant</vt:lpstr>
      <vt:lpstr>Wingdings</vt:lpstr>
      <vt:lpstr>Wingdings 3</vt:lpstr>
      <vt:lpstr>Facet</vt:lpstr>
      <vt:lpstr>Welcome to Year 6!</vt:lpstr>
      <vt:lpstr>Meet the Team</vt:lpstr>
      <vt:lpstr>Curriculum Overview</vt:lpstr>
      <vt:lpstr>Year 6 Curriculum</vt:lpstr>
      <vt:lpstr>PowerPoint Presentation</vt:lpstr>
      <vt:lpstr>Timetable</vt:lpstr>
      <vt:lpstr>Rainbow Rewards</vt:lpstr>
      <vt:lpstr>Homework</vt:lpstr>
      <vt:lpstr>PowerPoint Presentation</vt:lpstr>
      <vt:lpstr>Reading Books</vt:lpstr>
      <vt:lpstr>Break Time Snacks</vt:lpstr>
      <vt:lpstr>In Year 6…</vt:lpstr>
      <vt:lpstr>Also in Year 6 …</vt:lpstr>
      <vt:lpstr>  Any Questions?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2!</dc:title>
  <dc:creator>Hannah Wood</dc:creator>
  <cp:lastModifiedBy>Izzie Dyer</cp:lastModifiedBy>
  <cp:revision>67</cp:revision>
  <dcterms:created xsi:type="dcterms:W3CDTF">2015-09-16T15:23:44Z</dcterms:created>
  <dcterms:modified xsi:type="dcterms:W3CDTF">2025-07-17T09:36:03Z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7535b755-a810-4dd2-88bf-8031da343e94_Enabled">
    <vt:lpwstr>True</vt:lpwstr>
  </property>
  <property fmtid="{D5CDD505-2E9C-101B-9397-08002B2CF9AE}" pid="3" name="MSIP_Label_7535b755-a810-4dd2-88bf-8031da343e94_SiteId">
    <vt:lpwstr>040b7337-65da-460f-b8c1-dac94413525e</vt:lpwstr>
  </property>
  <property fmtid="{D5CDD505-2E9C-101B-9397-08002B2CF9AE}" pid="4" name="MSIP_Label_7535b755-a810-4dd2-88bf-8031da343e94_Owner">
    <vt:lpwstr>tmanson@greasley.notts.sch.uk</vt:lpwstr>
  </property>
  <property fmtid="{D5CDD505-2E9C-101B-9397-08002B2CF9AE}" pid="5" name="MSIP_Label_7535b755-a810-4dd2-88bf-8031da343e94_SetDate">
    <vt:lpwstr>2021-08-30T11:07:09.3983275Z</vt:lpwstr>
  </property>
  <property fmtid="{D5CDD505-2E9C-101B-9397-08002B2CF9AE}" pid="6" name="MSIP_Label_7535b755-a810-4dd2-88bf-8031da343e94_Name">
    <vt:lpwstr>Personal</vt:lpwstr>
  </property>
  <property fmtid="{D5CDD505-2E9C-101B-9397-08002B2CF9AE}" pid="7" name="MSIP_Label_7535b755-a810-4dd2-88bf-8031da343e94_Application">
    <vt:lpwstr>Microsoft Azure Information Protection</vt:lpwstr>
  </property>
  <property fmtid="{D5CDD505-2E9C-101B-9397-08002B2CF9AE}" pid="8" name="MSIP_Label_7535b755-a810-4dd2-88bf-8031da343e94_ActionId">
    <vt:lpwstr>dc73bfa2-6089-43b9-ad28-cbd1e21a2df9</vt:lpwstr>
  </property>
  <property fmtid="{D5CDD505-2E9C-101B-9397-08002B2CF9AE}" pid="9" name="MSIP_Label_7535b755-a810-4dd2-88bf-8031da343e94_Extended_MSFT_Method">
    <vt:lpwstr>Manual</vt:lpwstr>
  </property>
  <property fmtid="{D5CDD505-2E9C-101B-9397-08002B2CF9AE}" pid="10" name="Sensitivity">
    <vt:lpwstr>Personal</vt:lpwstr>
  </property>
  <property fmtid="{D5CDD505-2E9C-101B-9397-08002B2CF9AE}" pid="11" name="ContentTypeId">
    <vt:lpwstr>0x01010001BB8A5E0932224F8BD2058E340A226B</vt:lpwstr>
  </property>
  <property fmtid="{D5CDD505-2E9C-101B-9397-08002B2CF9AE}" pid="12" name="Order">
    <vt:r8>1493800</vt:r8>
  </property>
  <property fmtid="{D5CDD505-2E9C-101B-9397-08002B2CF9AE}" pid="13" name="MediaServiceImageTags">
    <vt:lpwstr/>
  </property>
</Properties>
</file>